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sldIdLst>
    <p:sldId id="302" r:id="rId2"/>
    <p:sldId id="300" r:id="rId3"/>
    <p:sldId id="327" r:id="rId4"/>
    <p:sldId id="301" r:id="rId5"/>
    <p:sldId id="304" r:id="rId6"/>
    <p:sldId id="305" r:id="rId7"/>
    <p:sldId id="306" r:id="rId8"/>
    <p:sldId id="328" r:id="rId9"/>
    <p:sldId id="307" r:id="rId10"/>
    <p:sldId id="330" r:id="rId11"/>
    <p:sldId id="308" r:id="rId12"/>
    <p:sldId id="331" r:id="rId13"/>
    <p:sldId id="309" r:id="rId14"/>
    <p:sldId id="334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3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03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8" y="618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7.png"  /><Relationship Id="rId5" Type="http://schemas.openxmlformats.org/officeDocument/2006/relationships/image" Target="../media/image4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6.png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2198520" cy="775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500">
                <a:solidFill>
                  <a:schemeClr val="bg1"/>
                </a:solidFill>
              </a:rPr>
              <a:t>비트캠프</a:t>
            </a:r>
            <a:r>
              <a:rPr lang="ko-KR" altLang="en-US" sz="1050">
                <a:solidFill>
                  <a:schemeClr val="bg1"/>
                </a:solidFill>
              </a:rPr>
              <a:t> </a:t>
            </a:r>
            <a:r>
              <a:rPr lang="en-US" altLang="ko-KR" sz="1500">
                <a:solidFill>
                  <a:schemeClr val="bg1"/>
                </a:solidFill>
              </a:rPr>
              <a:t>2</a:t>
            </a:r>
            <a:r>
              <a:rPr lang="ko-KR" altLang="en-US" sz="1500">
                <a:solidFill>
                  <a:schemeClr val="bg1"/>
                </a:solidFill>
              </a:rPr>
              <a:t>조</a:t>
            </a:r>
            <a:endParaRPr lang="ko-KR" altLang="en-US" sz="15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>
                <a:solidFill>
                  <a:schemeClr val="bg1"/>
                </a:solidFill>
              </a:rPr>
              <a:t>장형욱  이동한  장성호</a:t>
            </a:r>
            <a:endParaRPr lang="ko-KR" altLang="en-US" sz="1500">
              <a:solidFill>
                <a:schemeClr val="bg1"/>
              </a:solidFill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6158" y="338845"/>
            <a:ext cx="739926" cy="771720"/>
          </a:xfrm>
          <a:prstGeom prst="rect">
            <a:avLst/>
          </a:prstGeom>
        </p:spPr>
      </p:pic>
      <p:sp>
        <p:nvSpPr>
          <p:cNvPr id="58" name="TextBox 5"/>
          <p:cNvSpPr txBox="1"/>
          <p:nvPr/>
        </p:nvSpPr>
        <p:spPr>
          <a:xfrm>
            <a:off x="269671" y="910362"/>
            <a:ext cx="4022294" cy="19642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300" b="1">
                <a:solidFill>
                  <a:srgbClr val="000000"/>
                </a:solidFill>
              </a:rPr>
              <a:t>KYAS</a:t>
            </a:r>
            <a:endParaRPr lang="en-US" altLang="ko-KR" sz="12300" b="1">
              <a:solidFill>
                <a:srgbClr val="000000"/>
              </a:solidFill>
            </a:endParaRPr>
          </a:p>
        </p:txBody>
      </p:sp>
      <p:sp>
        <p:nvSpPr>
          <p:cNvPr id="59" name="TextBox 6"/>
          <p:cNvSpPr txBox="1"/>
          <p:nvPr/>
        </p:nvSpPr>
        <p:spPr>
          <a:xfrm>
            <a:off x="936539" y="2562656"/>
            <a:ext cx="4546050" cy="11462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500">
                <a:solidFill>
                  <a:prstClr val="white"/>
                </a:solidFill>
              </a:rPr>
              <a:t>(Keeping Your Alchol Service)</a:t>
            </a:r>
            <a:endParaRPr lang="en-US" altLang="ko-KR" sz="320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  </a:t>
            </a:r>
            <a:r>
              <a:rPr lang="en-US" altLang="ko-KR" sz="3200" spc="600">
                <a:solidFill>
                  <a:schemeClr val="lt1"/>
                </a:solidFill>
              </a:rPr>
              <a:t> </a:t>
            </a:r>
            <a:r>
              <a:rPr lang="ko-KR" altLang="en-US" sz="3200" spc="600">
                <a:solidFill>
                  <a:schemeClr val="lt1"/>
                </a:solidFill>
              </a:rPr>
              <a:t>    팀명</a:t>
            </a:r>
            <a:r>
              <a:rPr lang="en-US" altLang="ko-KR" sz="3200" spc="600">
                <a:solidFill>
                  <a:schemeClr val="lt1"/>
                </a:solidFill>
              </a:rPr>
              <a:t>:</a:t>
            </a:r>
            <a:r>
              <a:rPr lang="ko-KR" altLang="en-US" sz="3200" spc="600">
                <a:solidFill>
                  <a:schemeClr val="lt1"/>
                </a:solidFill>
              </a:rPr>
              <a:t> 키주알</a:t>
            </a:r>
            <a:endParaRPr lang="ko-KR" altLang="en-US" sz="3200" spc="6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0" y="2339162"/>
            <a:ext cx="6539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526" y="223283"/>
            <a:ext cx="1337664" cy="219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rgbClr val="000000"/>
                </a:solidFill>
              </a:rPr>
              <a:t>C</a:t>
            </a:r>
            <a:endParaRPr lang="ko-KR" altLang="en-US" sz="13800" b="1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216" y="1473396"/>
            <a:ext cx="3467024" cy="2039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ONTENTS</a:t>
            </a:r>
            <a:r>
              <a:rPr lang="ko-KR" altLang="en-US" sz="3200" spc="600">
                <a:solidFill>
                  <a:srgbClr val="000000"/>
                </a:solidFill>
              </a:rPr>
              <a:t> </a:t>
            </a:r>
            <a:r>
              <a:rPr lang="en-US" altLang="ko-KR" sz="3200" spc="600">
                <a:solidFill>
                  <a:srgbClr val="000000"/>
                </a:solidFill>
              </a:rPr>
              <a:t>02</a:t>
            </a: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    Modeling</a:t>
            </a:r>
            <a:endParaRPr lang="en-US" altLang="ko-KR" sz="3200" spc="600">
              <a:solidFill>
                <a:srgbClr val="000000"/>
              </a:solidFill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167525" cy="545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Chapter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76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>
                <a:solidFill>
                  <a:schemeClr val="lt1"/>
                </a:solidFill>
              </a:rPr>
              <a:t>Modeling</a:t>
            </a:r>
            <a:endParaRPr lang="en-US" altLang="ko-KR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02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91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5657" y="1348793"/>
            <a:ext cx="9277350" cy="5276850"/>
          </a:xfrm>
          <a:prstGeom prst="rect">
            <a:avLst/>
          </a:prstGeom>
          <a:effectLst>
            <a:glow rad="63500">
              <a:schemeClr val="accent3">
                <a:satMod val="175000"/>
                <a:alpha val="50000"/>
              </a:schemeClr>
            </a:glow>
            <a:outerShdw blurRad="76200" dist="76200" algn="ctr" rotWithShape="0">
              <a:srgbClr val="000000">
                <a:alpha val="50000"/>
              </a:srgbClr>
            </a:outerShdw>
            <a:softEdge rad="12700"/>
          </a:effectLst>
          <a:scene3d>
            <a:camera prst="orthographicFront" fov="0">
              <a:rot lat="0" lon="0" rev="0"/>
            </a:camera>
            <a:lightRig rig="threePt" dir="t"/>
          </a:scene3d>
        </p:spPr>
      </p:pic>
      <p:sp>
        <p:nvSpPr>
          <p:cNvPr id="92" name="TextBox 5"/>
          <p:cNvSpPr txBox="1"/>
          <p:nvPr/>
        </p:nvSpPr>
        <p:spPr>
          <a:xfrm>
            <a:off x="1718661" y="3564154"/>
            <a:ext cx="1524000" cy="358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 </a:t>
            </a:r>
            <a:r>
              <a:rPr lang="ko-KR" altLang="en-US"/>
              <a:t>고객 관리</a:t>
            </a:r>
            <a:endParaRPr lang="ko-KR" altLang="en-US"/>
          </a:p>
        </p:txBody>
      </p:sp>
      <p:sp>
        <p:nvSpPr>
          <p:cNvPr id="93" name="TextBox 7"/>
          <p:cNvSpPr txBox="1"/>
          <p:nvPr/>
        </p:nvSpPr>
        <p:spPr>
          <a:xfrm>
            <a:off x="4688284" y="3059057"/>
            <a:ext cx="1524000" cy="358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  국적</a:t>
            </a:r>
            <a:endParaRPr lang="ko-KR" altLang="en-US"/>
          </a:p>
        </p:txBody>
      </p:sp>
      <p:sp>
        <p:nvSpPr>
          <p:cNvPr id="94" name="TextBox 8"/>
          <p:cNvSpPr txBox="1"/>
          <p:nvPr/>
        </p:nvSpPr>
        <p:spPr>
          <a:xfrm>
            <a:off x="7945290" y="3521230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 </a:t>
            </a:r>
            <a:r>
              <a:rPr lang="ko-KR" altLang="en-US"/>
              <a:t>상품 관리</a:t>
            </a:r>
            <a:endParaRPr lang="ko-KR" altLang="en-US"/>
          </a:p>
        </p:txBody>
      </p:sp>
      <p:sp>
        <p:nvSpPr>
          <p:cNvPr id="95" name="TextBox 9"/>
          <p:cNvSpPr txBox="1"/>
          <p:nvPr/>
        </p:nvSpPr>
        <p:spPr>
          <a:xfrm>
            <a:off x="1849290" y="5635978"/>
            <a:ext cx="1524000" cy="362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  </a:t>
            </a:r>
            <a:r>
              <a:rPr lang="ko-KR" altLang="en-US"/>
              <a:t>게시판</a:t>
            </a:r>
            <a:endParaRPr lang="ko-KR" altLang="en-US"/>
          </a:p>
        </p:txBody>
      </p:sp>
      <p:sp>
        <p:nvSpPr>
          <p:cNvPr id="96" name="TextBox 10"/>
          <p:cNvSpPr txBox="1"/>
          <p:nvPr/>
        </p:nvSpPr>
        <p:spPr>
          <a:xfrm>
            <a:off x="7926591" y="6015454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  </a:t>
            </a:r>
            <a:r>
              <a:rPr lang="ko-KR" altLang="en-US"/>
              <a:t>회원가입</a:t>
            </a:r>
            <a:endParaRPr lang="ko-KR" altLang="en-US"/>
          </a:p>
        </p:txBody>
      </p:sp>
      <p:sp>
        <p:nvSpPr>
          <p:cNvPr id="97" name="TextBox 11"/>
          <p:cNvSpPr txBox="1"/>
          <p:nvPr/>
        </p:nvSpPr>
        <p:spPr>
          <a:xfrm>
            <a:off x="4688284" y="5830169"/>
            <a:ext cx="1815436" cy="359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술 카테고리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0" y="2339162"/>
            <a:ext cx="6539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526" y="223283"/>
            <a:ext cx="1337664" cy="219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rgbClr val="000000"/>
                </a:solidFill>
              </a:rPr>
              <a:t>C</a:t>
            </a:r>
            <a:endParaRPr lang="ko-KR" altLang="en-US" sz="13800" b="1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217" y="1473396"/>
            <a:ext cx="3371773" cy="2039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ONTENTS</a:t>
            </a:r>
            <a:r>
              <a:rPr lang="ko-KR" altLang="en-US" sz="3200" spc="600">
                <a:solidFill>
                  <a:srgbClr val="000000"/>
                </a:solidFill>
              </a:rPr>
              <a:t> </a:t>
            </a:r>
            <a:r>
              <a:rPr lang="en-US" altLang="ko-KR" sz="3200" spc="600">
                <a:solidFill>
                  <a:srgbClr val="000000"/>
                </a:solidFill>
              </a:rPr>
              <a:t>03</a:t>
            </a: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    </a:t>
            </a:r>
            <a:r>
              <a:rPr lang="ko-KR" altLang="en-US" sz="3200" spc="600">
                <a:solidFill>
                  <a:srgbClr val="000000"/>
                </a:solidFill>
              </a:rPr>
              <a:t>	기능 설명</a:t>
            </a:r>
            <a:endParaRPr lang="ko-KR" altLang="en-US" sz="3200" spc="600">
              <a:solidFill>
                <a:srgbClr val="000000"/>
              </a:solidFill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1.</a:t>
            </a:r>
            <a:r>
              <a:rPr lang="ko-KR" altLang="en-US" sz="1100">
                <a:solidFill>
                  <a:schemeClr val="lt1"/>
                </a:solidFill>
              </a:rPr>
              <a:t> 전체기능 설명</a:t>
            </a:r>
            <a:endParaRPr lang="ko-KR" altLang="en-US" sz="11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sp>
        <p:nvSpPr>
          <p:cNvPr id="98" name="직사각형 20"/>
          <p:cNvSpPr/>
          <p:nvPr/>
        </p:nvSpPr>
        <p:spPr>
          <a:xfrm>
            <a:off x="1004929" y="4635276"/>
            <a:ext cx="313055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비회원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99" name="직사각형 21"/>
          <p:cNvSpPr/>
          <p:nvPr/>
        </p:nvSpPr>
        <p:spPr>
          <a:xfrm>
            <a:off x="1004930" y="5132366"/>
            <a:ext cx="3130550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 접속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0" name="표 23"/>
          <p:cNvGraphicFramePr>
            <a:graphicFrameLocks noGrp="1"/>
          </p:cNvGraphicFramePr>
          <p:nvPr/>
        </p:nvGraphicFramePr>
        <p:xfrm>
          <a:off x="1004484" y="2091218"/>
          <a:ext cx="3130374" cy="2544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374"/>
              </a:tblGrid>
              <a:tr h="2544058">
                <a:tc>
                  <a:txBody>
                    <a:bodyPr vert="horz" lIns="0" tIns="0" rIns="0" bIns="0" anchor="t" anchorCtr="0"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60^dfsdfsdf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1" name="직사각형 24"/>
          <p:cNvSpPr/>
          <p:nvPr/>
        </p:nvSpPr>
        <p:spPr>
          <a:xfrm>
            <a:off x="4530724" y="4635276"/>
            <a:ext cx="313055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회원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02" name="직사각형 25"/>
          <p:cNvSpPr/>
          <p:nvPr/>
        </p:nvSpPr>
        <p:spPr>
          <a:xfrm>
            <a:off x="4530725" y="5132366"/>
            <a:ext cx="3130550" cy="12281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 접속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상품리뷰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읽기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작성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수정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삭제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키핑 게시판 이용 가능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읽기 전용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3" name="표 26"/>
          <p:cNvGraphicFramePr>
            <a:graphicFrameLocks noGrp="1"/>
          </p:cNvGraphicFramePr>
          <p:nvPr/>
        </p:nvGraphicFramePr>
        <p:xfrm>
          <a:off x="4530279" y="2091218"/>
          <a:ext cx="3130374" cy="2544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374"/>
              </a:tblGrid>
              <a:tr h="2544058">
                <a:tc>
                  <a:txBody>
                    <a:bodyPr vert="horz" lIns="0" tIns="0" rIns="0" bIns="0" anchor="t" anchorCtr="0"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60^dfsdfsdf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" name="직사각형 42"/>
          <p:cNvSpPr/>
          <p:nvPr/>
        </p:nvSpPr>
        <p:spPr>
          <a:xfrm>
            <a:off x="8056519" y="4635276"/>
            <a:ext cx="313055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>
                <a:solidFill>
                  <a:prstClr val="white"/>
                </a:solidFill>
              </a:rPr>
              <a:t>관리자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05" name="직사각형 43"/>
          <p:cNvSpPr/>
          <p:nvPr/>
        </p:nvSpPr>
        <p:spPr>
          <a:xfrm>
            <a:off x="8056520" y="5212094"/>
            <a:ext cx="3130550" cy="1375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메인 페이지 접속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상품리뷰 읽기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작성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수정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삭제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고객 관리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읽기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작성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수정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삭제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1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상품 관리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읽기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작성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수정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100">
                <a:solidFill>
                  <a:prstClr val="black">
                    <a:lumMod val="75000"/>
                    <a:lumOff val="25000"/>
                  </a:prstClr>
                </a:solidFill>
              </a:rPr>
              <a:t> 삭제 </a:t>
            </a:r>
            <a:r>
              <a:rPr lang="en-US" altLang="ko-KR" sz="110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1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6" name="표 44"/>
          <p:cNvGraphicFramePr>
            <a:graphicFrameLocks noGrp="1"/>
          </p:cNvGraphicFramePr>
          <p:nvPr/>
        </p:nvGraphicFramePr>
        <p:xfrm>
          <a:off x="8056074" y="2091218"/>
          <a:ext cx="3130374" cy="2544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374"/>
              </a:tblGrid>
              <a:tr h="2544058">
                <a:tc>
                  <a:txBody>
                    <a:bodyPr vert="horz" lIns="0" tIns="0" rIns="0" bIns="0" anchor="t" anchorCtr="0"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60^dfsdfsdf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644" y="1378250"/>
            <a:ext cx="3150727" cy="3250547"/>
          </a:xfrm>
          <a:prstGeom prst="rect">
            <a:avLst/>
          </a:prstGeom>
        </p:spPr>
      </p:pic>
      <p:pic>
        <p:nvPicPr>
          <p:cNvPr id="1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25861" y="1432905"/>
            <a:ext cx="3152398" cy="3191424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6025" y="1494521"/>
            <a:ext cx="3108676" cy="31225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1.</a:t>
            </a:r>
            <a:r>
              <a:rPr lang="ko-KR" altLang="en-US" sz="1100">
                <a:solidFill>
                  <a:schemeClr val="lt1"/>
                </a:solidFill>
              </a:rPr>
              <a:t> 전체기능 설명</a:t>
            </a:r>
            <a:endParaRPr lang="ko-KR" altLang="en-US" sz="11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1606314" y="2623726"/>
            <a:ext cx="2798704" cy="5747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200"/>
              <a:t>1.</a:t>
            </a:r>
            <a:r>
              <a:rPr lang="ko-KR" altLang="en-US" sz="3200"/>
              <a:t> 회원가입</a:t>
            </a:r>
            <a:endParaRPr lang="ko-KR" altLang="en-US" sz="3200"/>
          </a:p>
        </p:txBody>
      </p:sp>
      <p:sp>
        <p:nvSpPr>
          <p:cNvPr id="114" name=""/>
          <p:cNvSpPr txBox="1"/>
          <p:nvPr/>
        </p:nvSpPr>
        <p:spPr>
          <a:xfrm>
            <a:off x="1608784" y="3464513"/>
            <a:ext cx="4597869" cy="5721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200"/>
              <a:t>2.</a:t>
            </a:r>
            <a:r>
              <a:rPr lang="ko-KR" altLang="en-US" sz="3200"/>
              <a:t> 로그인</a:t>
            </a:r>
            <a:r>
              <a:rPr lang="en-US" altLang="ko-KR" sz="3200"/>
              <a:t>/</a:t>
            </a:r>
            <a:r>
              <a:rPr lang="ko-KR" altLang="en-US" sz="3200"/>
              <a:t>로그아웃</a:t>
            </a:r>
            <a:endParaRPr lang="ko-KR" altLang="en-US" sz="3200"/>
          </a:p>
        </p:txBody>
      </p:sp>
      <p:sp>
        <p:nvSpPr>
          <p:cNvPr id="115" name=""/>
          <p:cNvSpPr txBox="1"/>
          <p:nvPr/>
        </p:nvSpPr>
        <p:spPr>
          <a:xfrm>
            <a:off x="1612782" y="4275901"/>
            <a:ext cx="1899120" cy="5704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200"/>
              <a:t>3.</a:t>
            </a:r>
            <a:r>
              <a:rPr lang="ko-KR" altLang="en-US" sz="3200"/>
              <a:t> 게시판</a:t>
            </a:r>
            <a:endParaRPr lang="ko-KR" altLang="en-US" sz="3200"/>
          </a:p>
        </p:txBody>
      </p:sp>
      <p:sp>
        <p:nvSpPr>
          <p:cNvPr id="116" name=""/>
          <p:cNvSpPr txBox="1"/>
          <p:nvPr/>
        </p:nvSpPr>
        <p:spPr>
          <a:xfrm>
            <a:off x="1606903" y="5069652"/>
            <a:ext cx="5526852" cy="5767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200"/>
              <a:t>4.</a:t>
            </a:r>
            <a:r>
              <a:rPr lang="ko-KR" altLang="en-US" sz="3200"/>
              <a:t> 관리자</a:t>
            </a:r>
            <a:r>
              <a:rPr lang="en-US" altLang="ko-KR" sz="3200"/>
              <a:t>(</a:t>
            </a:r>
            <a:r>
              <a:rPr lang="ko-KR" altLang="en-US" sz="3200"/>
              <a:t>등록 </a:t>
            </a:r>
            <a:r>
              <a:rPr lang="en-US" altLang="ko-KR" sz="3200"/>
              <a:t>/</a:t>
            </a:r>
            <a:r>
              <a:rPr lang="ko-KR" altLang="en-US" sz="3200"/>
              <a:t> 관리</a:t>
            </a:r>
            <a:r>
              <a:rPr lang="en-US" altLang="ko-KR" sz="3200"/>
              <a:t>)</a:t>
            </a:r>
            <a:endParaRPr lang="en-US" altLang="ko-KR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2.</a:t>
            </a:r>
            <a:r>
              <a:rPr lang="ko-KR" altLang="en-US" sz="1100">
                <a:solidFill>
                  <a:schemeClr val="lt1"/>
                </a:solidFill>
              </a:rPr>
              <a:t> 회원가입</a:t>
            </a:r>
            <a:endParaRPr lang="ko-KR" altLang="en-US" sz="11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118" y="1187684"/>
            <a:ext cx="4360301" cy="5235222"/>
          </a:xfrm>
          <a:prstGeom prst="rect">
            <a:avLst/>
          </a:prstGeom>
        </p:spPr>
      </p:pic>
      <p:sp>
        <p:nvSpPr>
          <p:cNvPr id="108" name=""/>
          <p:cNvSpPr txBox="1"/>
          <p:nvPr/>
        </p:nvSpPr>
        <p:spPr>
          <a:xfrm>
            <a:off x="8556624" y="2297171"/>
            <a:ext cx="2422407" cy="20062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아이디 중복확인</a:t>
            </a:r>
            <a:endParaRPr lang="ko-KR" altLang="en-US">
              <a:solidFill>
                <a:srgbClr val="ff0000"/>
              </a:solidFill>
            </a:endParaRP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이메일 인증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주소 찾기 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32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solidFill>
                  <a:schemeClr val="lt1"/>
                </a:solidFill>
              </a:rPr>
              <a:t>3.</a:t>
            </a:r>
            <a:r>
              <a:rPr lang="ko-KR" altLang="en-US" sz="1200">
                <a:solidFill>
                  <a:schemeClr val="lt1"/>
                </a:solidFill>
              </a:rPr>
              <a:t> 로그인</a:t>
            </a:r>
            <a:r>
              <a:rPr lang="en-US" altLang="ko-KR" sz="1200">
                <a:solidFill>
                  <a:schemeClr val="lt1"/>
                </a:solidFill>
              </a:rPr>
              <a:t>/</a:t>
            </a:r>
            <a:r>
              <a:rPr lang="ko-KR" altLang="en-US" sz="1200">
                <a:solidFill>
                  <a:schemeClr val="lt1"/>
                </a:solidFill>
              </a:rPr>
              <a:t> 로그아웃</a:t>
            </a:r>
            <a:endParaRPr lang="ko-KR" altLang="en-US" sz="12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1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6914" y="2582081"/>
            <a:ext cx="3345546" cy="3552825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0990" y="2587861"/>
            <a:ext cx="2958887" cy="3465453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87867" y="4498453"/>
            <a:ext cx="1955800" cy="292100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7065" y="2594211"/>
            <a:ext cx="3268631" cy="3475061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1728005" y="1840314"/>
            <a:ext cx="1968974" cy="36758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로그인 화면 </a:t>
            </a:r>
            <a:endParaRPr lang="ko-KR" altLang="en-US"/>
          </a:p>
        </p:txBody>
      </p:sp>
      <p:sp>
        <p:nvSpPr>
          <p:cNvPr id="118" name=""/>
          <p:cNvSpPr txBox="1"/>
          <p:nvPr/>
        </p:nvSpPr>
        <p:spPr>
          <a:xfrm>
            <a:off x="5324759" y="1854531"/>
            <a:ext cx="1976081" cy="36686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로그인 상태</a:t>
            </a:r>
            <a:endParaRPr lang="ko-KR" altLang="en-US"/>
          </a:p>
        </p:txBody>
      </p:sp>
      <p:sp>
        <p:nvSpPr>
          <p:cNvPr id="119" name=""/>
          <p:cNvSpPr txBox="1"/>
          <p:nvPr/>
        </p:nvSpPr>
        <p:spPr>
          <a:xfrm>
            <a:off x="8743809" y="1833206"/>
            <a:ext cx="2196436" cy="36516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로그 아웃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4.</a:t>
            </a:r>
            <a:r>
              <a:rPr lang="ko-KR" altLang="en-US" sz="1100">
                <a:solidFill>
                  <a:schemeClr val="lt1"/>
                </a:solidFill>
              </a:rPr>
              <a:t> 상품리뷰 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읽기 </a:t>
            </a:r>
            <a:r>
              <a:rPr lang="en-US" altLang="ko-KR" sz="1100">
                <a:solidFill>
                  <a:schemeClr val="lt1"/>
                </a:solidFill>
              </a:rPr>
              <a:t>/</a:t>
            </a:r>
            <a:r>
              <a:rPr lang="ko-KR" altLang="en-US" sz="1100">
                <a:solidFill>
                  <a:schemeClr val="lt1"/>
                </a:solidFill>
              </a:rPr>
              <a:t> 등록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1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0435" y="1506010"/>
            <a:ext cx="3893490" cy="4916076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4161" y="1525764"/>
            <a:ext cx="3755437" cy="4826000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2836886" y="1072628"/>
            <a:ext cx="1814437" cy="3637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상품리뷰 목록</a:t>
            </a:r>
            <a:endParaRPr lang="ko-KR" altLang="en-US"/>
          </a:p>
        </p:txBody>
      </p:sp>
      <p:sp>
        <p:nvSpPr>
          <p:cNvPr id="117" name=""/>
          <p:cNvSpPr txBox="1"/>
          <p:nvPr/>
        </p:nvSpPr>
        <p:spPr>
          <a:xfrm>
            <a:off x="7556737" y="1051304"/>
            <a:ext cx="2132461" cy="36601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상품리뷰 등록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4.</a:t>
            </a:r>
            <a:r>
              <a:rPr lang="ko-KR" altLang="en-US" sz="1100">
                <a:solidFill>
                  <a:schemeClr val="lt1"/>
                </a:solidFill>
              </a:rPr>
              <a:t> 상품리뷰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수정 </a:t>
            </a:r>
            <a:r>
              <a:rPr lang="en-US" altLang="ko-KR" sz="1100">
                <a:solidFill>
                  <a:schemeClr val="lt1"/>
                </a:solidFill>
              </a:rPr>
              <a:t>/</a:t>
            </a:r>
            <a:r>
              <a:rPr lang="ko-KR" altLang="en-US" sz="1100">
                <a:solidFill>
                  <a:schemeClr val="lt1"/>
                </a:solidFill>
              </a:rPr>
              <a:t> 삭제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1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1383" y="1592555"/>
            <a:ext cx="4372797" cy="5031082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5416" y="2573867"/>
            <a:ext cx="4116444" cy="2768599"/>
          </a:xfrm>
          <a:prstGeom prst="rect">
            <a:avLst/>
          </a:prstGeom>
        </p:spPr>
      </p:pic>
      <p:sp>
        <p:nvSpPr>
          <p:cNvPr id="117" name=""/>
          <p:cNvSpPr txBox="1"/>
          <p:nvPr/>
        </p:nvSpPr>
        <p:spPr>
          <a:xfrm>
            <a:off x="2822670" y="1115278"/>
            <a:ext cx="1793286" cy="3591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상품리뷰 수정</a:t>
            </a:r>
            <a:endParaRPr lang="ko-KR" altLang="en-US"/>
          </a:p>
        </p:txBody>
      </p:sp>
      <p:sp>
        <p:nvSpPr>
          <p:cNvPr id="118" name=""/>
          <p:cNvSpPr txBox="1"/>
          <p:nvPr/>
        </p:nvSpPr>
        <p:spPr>
          <a:xfrm>
            <a:off x="7677577" y="1946938"/>
            <a:ext cx="1734403" cy="36573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삭제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5.</a:t>
            </a:r>
            <a:r>
              <a:rPr lang="ko-KR" altLang="en-US" sz="1100">
                <a:solidFill>
                  <a:schemeClr val="lt1"/>
                </a:solidFill>
              </a:rPr>
              <a:t> 게시판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키핑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2174" y="1671526"/>
            <a:ext cx="5327649" cy="4771960"/>
          </a:xfrm>
          <a:prstGeom prst="rect">
            <a:avLst/>
          </a:prstGeom>
        </p:spPr>
      </p:pic>
      <p:sp>
        <p:nvSpPr>
          <p:cNvPr id="117" name=""/>
          <p:cNvSpPr txBox="1"/>
          <p:nvPr/>
        </p:nvSpPr>
        <p:spPr>
          <a:xfrm>
            <a:off x="5040431" y="1044195"/>
            <a:ext cx="2132462" cy="3636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키핑 게시판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219" y="4026315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356" y="200625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marL="0" lvl="1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 1.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프로젝트 개요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팀원 소개 	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현황 및 개선효과       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Workflow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개발 일정	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프로젝트 소개	          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개발 환경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77356" y="337024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marL="0" lvl="1">
              <a:lnSpc>
                <a:spcPct val="150000"/>
              </a:lnSpc>
              <a:defRPr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 2.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 3.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기능 설명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ko-KR" sz="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77356" y="474986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marL="0" lvl="1">
              <a:lnSpc>
                <a:spcPct val="150000"/>
              </a:lnSpc>
              <a:defRPr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 4.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데모 시연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CONTENTS 5.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아쉬운 점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1458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4000">
                <a:solidFill>
                  <a:schemeClr val="bg1"/>
                </a:solidFill>
              </a:rPr>
              <a:t>CONTENTS</a:t>
            </a:r>
            <a:endParaRPr lang="en-US" altLang="ko-KR" sz="4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b="1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 b="1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470200"/>
            <a:ext cx="1121948" cy="111222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452061" y="3644552"/>
            <a:ext cx="584368" cy="6477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anchor="t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20125" y="2617843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620125" y="4231506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620125" y="343409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576810" y="3470200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>
          <a:xfrm rot="0">
            <a:off x="10863535" y="3705393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10" name="Freeform 5"/>
            <p:cNvSpPr/>
            <p:nvPr/>
          </p:nvSpPr>
          <p:spPr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Freeform 6"/>
            <p:cNvSpPr/>
            <p:nvPr/>
          </p:nvSpPr>
          <p:spPr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585" y="261784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7" y="259659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Freeform 36"/>
          <p:cNvSpPr>
            <a:spLocks noEditPoints="1"/>
          </p:cNvSpPr>
          <p:nvPr/>
        </p:nvSpPr>
        <p:spPr>
          <a:xfrm>
            <a:off x="9061758" y="3793734"/>
            <a:ext cx="244167" cy="410668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2" name="Freeform 36"/>
          <p:cNvSpPr>
            <a:spLocks noEditPoints="1"/>
          </p:cNvSpPr>
          <p:nvPr/>
        </p:nvSpPr>
        <p:spPr>
          <a:xfrm>
            <a:off x="9104600" y="4687480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Freeform 36"/>
          <p:cNvSpPr>
            <a:spLocks noEditPoints="1"/>
          </p:cNvSpPr>
          <p:nvPr/>
        </p:nvSpPr>
        <p:spPr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관리자 페이지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5349" y="1757291"/>
            <a:ext cx="5321300" cy="4672083"/>
          </a:xfrm>
          <a:prstGeom prst="rect">
            <a:avLst/>
          </a:prstGeom>
        </p:spPr>
      </p:pic>
      <p:sp>
        <p:nvSpPr>
          <p:cNvPr id="118" name=""/>
          <p:cNvSpPr txBox="1"/>
          <p:nvPr/>
        </p:nvSpPr>
        <p:spPr>
          <a:xfrm>
            <a:off x="5047539" y="1115278"/>
            <a:ext cx="2125354" cy="35919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관리자 페이지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관리자 페이지 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고객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898" y="1614416"/>
            <a:ext cx="3672101" cy="5022376"/>
          </a:xfrm>
          <a:prstGeom prst="rect">
            <a:avLst/>
          </a:prstGeom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30937" y="1582855"/>
            <a:ext cx="1843253" cy="1104900"/>
          </a:xfrm>
          <a:prstGeom prst="rect">
            <a:avLst/>
          </a:prstGeom>
          <a:effectLst>
            <a:glow rad="63500">
              <a:schemeClr val="accent5">
                <a:satMod val="175000"/>
                <a:alpha val="50000"/>
              </a:schemeClr>
            </a:glow>
          </a:effectLst>
        </p:spPr>
      </p:pic>
      <p:pic>
        <p:nvPicPr>
          <p:cNvPr id="1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6770" y="1647399"/>
            <a:ext cx="3908472" cy="4899546"/>
          </a:xfrm>
          <a:prstGeom prst="rect">
            <a:avLst/>
          </a:prstGeom>
        </p:spPr>
      </p:pic>
      <p:sp>
        <p:nvSpPr>
          <p:cNvPr id="124" name=""/>
          <p:cNvSpPr txBox="1"/>
          <p:nvPr/>
        </p:nvSpPr>
        <p:spPr>
          <a:xfrm>
            <a:off x="1720896" y="1058411"/>
            <a:ext cx="1229720" cy="3637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고객 등록</a:t>
            </a:r>
            <a:endParaRPr lang="ko-KR" altLang="en-US"/>
          </a:p>
        </p:txBody>
      </p:sp>
      <p:sp>
        <p:nvSpPr>
          <p:cNvPr id="125" name=""/>
          <p:cNvSpPr txBox="1"/>
          <p:nvPr/>
        </p:nvSpPr>
        <p:spPr>
          <a:xfrm>
            <a:off x="7848174" y="1122386"/>
            <a:ext cx="1506939" cy="3616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고객 관리</a:t>
            </a:r>
            <a:endParaRPr lang="ko-KR" altLang="en-US"/>
          </a:p>
        </p:txBody>
      </p:sp>
      <p:cxnSp>
        <p:nvCxnSpPr>
          <p:cNvPr id="127" name=""/>
          <p:cNvCxnSpPr/>
          <p:nvPr/>
        </p:nvCxnSpPr>
        <p:spPr>
          <a:xfrm rot="5400000">
            <a:off x="2257568" y="3123346"/>
            <a:ext cx="3326641" cy="164199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관리자 페이지 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고객 상세페이지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1465000" y="1079735"/>
            <a:ext cx="2246194" cy="358909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/>
              <a:t> 고객정보 수정</a:t>
            </a:r>
            <a:endParaRPr lang="ko-KR" altLang="en-US"/>
          </a:p>
        </p:txBody>
      </p:sp>
      <p:sp>
        <p:nvSpPr>
          <p:cNvPr id="125" name=""/>
          <p:cNvSpPr txBox="1"/>
          <p:nvPr/>
        </p:nvSpPr>
        <p:spPr>
          <a:xfrm>
            <a:off x="7407466" y="1122386"/>
            <a:ext cx="2395466" cy="36160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고객정보 삭제</a:t>
            </a:r>
            <a:endParaRPr lang="ko-KR" altLang="en-US"/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006" y="1642422"/>
            <a:ext cx="4889500" cy="4724685"/>
          </a:xfrm>
          <a:prstGeom prst="rect">
            <a:avLst/>
          </a:prstGeom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2023" y="2187243"/>
            <a:ext cx="4133850" cy="1149350"/>
          </a:xfrm>
          <a:prstGeom prst="rect">
            <a:avLst/>
          </a:prstGeom>
          <a:effectLst>
            <a:glow rad="63500">
              <a:schemeClr val="accent4">
                <a:satMod val="175000"/>
                <a:alpha val="50000"/>
              </a:schemeClr>
            </a:glow>
          </a:effectLst>
        </p:spPr>
      </p:pic>
      <p:pic>
        <p:nvPicPr>
          <p:cNvPr id="1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14922" y="1617118"/>
            <a:ext cx="4889500" cy="4724685"/>
          </a:xfrm>
          <a:prstGeom prst="rect">
            <a:avLst/>
          </a:prstGeom>
        </p:spPr>
      </p:pic>
      <p:pic>
        <p:nvPicPr>
          <p:cNvPr id="1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84897" y="2178618"/>
            <a:ext cx="4127499" cy="1136650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관리자 페이지 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상품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1720896" y="1058411"/>
            <a:ext cx="1229720" cy="3637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등록</a:t>
            </a:r>
            <a:endParaRPr lang="ko-KR" altLang="en-US"/>
          </a:p>
        </p:txBody>
      </p:sp>
      <p:sp>
        <p:nvSpPr>
          <p:cNvPr id="125" name=""/>
          <p:cNvSpPr txBox="1"/>
          <p:nvPr/>
        </p:nvSpPr>
        <p:spPr>
          <a:xfrm>
            <a:off x="8359965" y="1093953"/>
            <a:ext cx="1506939" cy="3616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관리</a:t>
            </a:r>
            <a:endParaRPr lang="ko-KR" altLang="en-US"/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08345" y="1592837"/>
            <a:ext cx="2609565" cy="1673525"/>
          </a:xfrm>
          <a:prstGeom prst="rect">
            <a:avLst/>
          </a:prstGeom>
          <a:solidFill>
            <a:schemeClr val="accent3"/>
          </a:solidFill>
          <a:ln>
            <a:solidFill>
              <a:srgbClr val="f0f0f0"/>
            </a:solidFill>
          </a:ln>
          <a:effectLst>
            <a:glow rad="63500">
              <a:schemeClr val="accent3">
                <a:satMod val="175000"/>
                <a:alpha val="50000"/>
              </a:schemeClr>
            </a:glow>
          </a:effectLst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863" y="1723692"/>
            <a:ext cx="3550219" cy="4093001"/>
          </a:xfrm>
          <a:prstGeom prst="rect">
            <a:avLst/>
          </a:prstGeom>
        </p:spPr>
      </p:pic>
      <p:pic>
        <p:nvPicPr>
          <p:cNvPr id="1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7448" y="4154510"/>
            <a:ext cx="2543412" cy="1079500"/>
          </a:xfrm>
          <a:prstGeom prst="rect">
            <a:avLst/>
          </a:prstGeom>
          <a:effectLst>
            <a:glow rad="63500">
              <a:schemeClr val="accent5">
                <a:satMod val="175000"/>
                <a:alpha val="50000"/>
              </a:schemeClr>
            </a:glow>
          </a:effectLst>
        </p:spPr>
      </p:pic>
      <p:pic>
        <p:nvPicPr>
          <p:cNvPr id="13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46167" y="1794396"/>
            <a:ext cx="3870560" cy="3958703"/>
          </a:xfrm>
          <a:prstGeom prst="rect">
            <a:avLst/>
          </a:prstGeom>
        </p:spPr>
      </p:pic>
      <p:cxnSp>
        <p:nvCxnSpPr>
          <p:cNvPr id="131" name=""/>
          <p:cNvCxnSpPr/>
          <p:nvPr/>
        </p:nvCxnSpPr>
        <p:spPr>
          <a:xfrm rot="10800000" flipV="1">
            <a:off x="3142539" y="4946612"/>
            <a:ext cx="1044907" cy="753461"/>
          </a:xfrm>
          <a:prstGeom prst="straightConnector1">
            <a:avLst/>
          </a:prstGeom>
          <a:ln w="25400" cap="flat" cmpd="sng" algn="ctr">
            <a:solidFill>
              <a:schemeClr val="accent5"/>
            </a:solidFill>
            <a:prstDash val="solid"/>
            <a:miter/>
            <a:headEnd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"/>
          <p:cNvCxnSpPr>
            <a:stCxn id="127" idx="1"/>
          </p:cNvCxnSpPr>
          <p:nvPr/>
        </p:nvCxnSpPr>
        <p:spPr>
          <a:xfrm rot="5400000">
            <a:off x="3657324" y="2433716"/>
            <a:ext cx="555134" cy="546906"/>
          </a:xfrm>
          <a:prstGeom prst="straightConnector1">
            <a:avLst/>
          </a:prstGeom>
          <a:ln w="25400">
            <a:solidFill>
              <a:srgbClr val="85858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1295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기능설명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관리자 페이지 </a:t>
            </a:r>
            <a:r>
              <a:rPr lang="en-US" altLang="ko-KR" sz="1100">
                <a:solidFill>
                  <a:schemeClr val="lt1"/>
                </a:solidFill>
              </a:rPr>
              <a:t>(</a:t>
            </a:r>
            <a:r>
              <a:rPr lang="ko-KR" altLang="en-US" sz="1100">
                <a:solidFill>
                  <a:schemeClr val="lt1"/>
                </a:solidFill>
              </a:rPr>
              <a:t>상품 상세페이지</a:t>
            </a:r>
            <a:r>
              <a:rPr lang="en-US" altLang="ko-KR" sz="1100">
                <a:solidFill>
                  <a:schemeClr val="lt1"/>
                </a:solidFill>
              </a:rPr>
              <a:t>)</a:t>
            </a:r>
            <a:endParaRPr lang="en-US" altLang="ko-KR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67741" cy="449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03</a:t>
            </a:r>
            <a:endParaRPr lang="en-US" altLang="ko-KR" sz="2400" b="1">
              <a:solidFill>
                <a:srgbClr val="ff3300"/>
              </a:solidFill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1834627" y="1157926"/>
            <a:ext cx="1229720" cy="3637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상품 수정</a:t>
            </a:r>
            <a:endParaRPr lang="ko-KR" altLang="en-US"/>
          </a:p>
        </p:txBody>
      </p:sp>
      <p:sp>
        <p:nvSpPr>
          <p:cNvPr id="125" name=""/>
          <p:cNvSpPr txBox="1"/>
          <p:nvPr/>
        </p:nvSpPr>
        <p:spPr>
          <a:xfrm>
            <a:off x="7471439" y="1122385"/>
            <a:ext cx="1506940" cy="36630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상품 삭제</a:t>
            </a:r>
            <a:endParaRPr lang="ko-KR" altLang="en-US"/>
          </a:p>
        </p:txBody>
      </p:sp>
      <p:pic>
        <p:nvPicPr>
          <p:cNvPr id="1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7929" y="1826383"/>
            <a:ext cx="3619500" cy="4434954"/>
          </a:xfrm>
          <a:prstGeom prst="rect">
            <a:avLst/>
          </a:prstGeom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6895" y="1839178"/>
            <a:ext cx="3619500" cy="4434954"/>
          </a:xfrm>
          <a:prstGeom prst="rect">
            <a:avLst/>
          </a:prstGeom>
        </p:spPr>
      </p:pic>
      <p:pic>
        <p:nvPicPr>
          <p:cNvPr id="1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85819" y="1512674"/>
            <a:ext cx="2823427" cy="1060449"/>
          </a:xfrm>
          <a:prstGeom prst="rect">
            <a:avLst/>
          </a:prstGeom>
          <a:effectLst>
            <a:glow rad="63500">
              <a:schemeClr val="accent4">
                <a:satMod val="175000"/>
                <a:alpha val="50000"/>
              </a:schemeClr>
            </a:glow>
          </a:effectLst>
        </p:spPr>
      </p:pic>
      <p:pic>
        <p:nvPicPr>
          <p:cNvPr id="13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15652" y="1505424"/>
            <a:ext cx="2482470" cy="1117599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H="1">
            <a:off x="0" y="2339162"/>
            <a:ext cx="6539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526" y="223283"/>
            <a:ext cx="1337664" cy="219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rgbClr val="000000"/>
                </a:solidFill>
              </a:rPr>
              <a:t>C</a:t>
            </a:r>
            <a:endParaRPr lang="ko-KR" altLang="en-US" sz="13800" b="1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216" y="1473396"/>
            <a:ext cx="3371774" cy="2039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ONTENTS</a:t>
            </a:r>
            <a:r>
              <a:rPr lang="ko-KR" altLang="en-US" sz="3200" spc="600">
                <a:solidFill>
                  <a:srgbClr val="000000"/>
                </a:solidFill>
              </a:rPr>
              <a:t> </a:t>
            </a:r>
            <a:r>
              <a:rPr lang="en-US" altLang="ko-KR" sz="3200" spc="600">
                <a:solidFill>
                  <a:srgbClr val="000000"/>
                </a:solidFill>
              </a:rPr>
              <a:t>04</a:t>
            </a: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    </a:t>
            </a:r>
            <a:r>
              <a:rPr lang="ko-KR" altLang="en-US" sz="3200" spc="600">
                <a:solidFill>
                  <a:srgbClr val="000000"/>
                </a:solidFill>
              </a:rPr>
              <a:t>	데모시연</a:t>
            </a:r>
            <a:endParaRPr lang="ko-KR" altLang="en-US" sz="3200" spc="600">
              <a:solidFill>
                <a:srgbClr val="000000"/>
              </a:solidFill>
            </a:endParaRPr>
          </a:p>
        </p:txBody>
      </p:sp>
      <p:pic>
        <p:nvPicPr>
          <p:cNvPr id="25" name="그림 4" descr="실외, 도시, 건물, 하늘이(가) 표시된 사진  매우 높은 신뢰도로 생성된 설명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실내, 앉아있는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6" name="TextBox 5"/>
          <p:cNvSpPr txBox="1"/>
          <p:nvPr/>
        </p:nvSpPr>
        <p:spPr>
          <a:xfrm>
            <a:off x="563526" y="223283"/>
            <a:ext cx="1337664" cy="219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 b="1">
                <a:solidFill>
                  <a:srgbClr val="000000"/>
                </a:solidFill>
              </a:rPr>
              <a:t>C</a:t>
            </a:r>
            <a:endParaRPr lang="ko-KR" altLang="en-US" sz="13800" b="1">
              <a:solidFill>
                <a:srgbClr val="000000"/>
              </a:solidFill>
            </a:endParaRPr>
          </a:p>
        </p:txBody>
      </p:sp>
      <p:sp>
        <p:nvSpPr>
          <p:cNvPr id="27" name="TextBox 6"/>
          <p:cNvSpPr txBox="1"/>
          <p:nvPr/>
        </p:nvSpPr>
        <p:spPr>
          <a:xfrm>
            <a:off x="1882217" y="1473396"/>
            <a:ext cx="3771823" cy="20394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ONTENTS</a:t>
            </a:r>
            <a:r>
              <a:rPr lang="ko-KR" altLang="en-US" sz="3200" spc="600">
                <a:solidFill>
                  <a:srgbClr val="000000"/>
                </a:solidFill>
              </a:rPr>
              <a:t> </a:t>
            </a:r>
            <a:r>
              <a:rPr lang="en-US" altLang="ko-KR" sz="3200" spc="600">
                <a:solidFill>
                  <a:srgbClr val="000000"/>
                </a:solidFill>
              </a:rPr>
              <a:t>01</a:t>
            </a: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3200" spc="60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3200" spc="600">
                <a:solidFill>
                  <a:srgbClr val="000000"/>
                </a:solidFill>
              </a:rPr>
              <a:t>  </a:t>
            </a:r>
            <a:r>
              <a:rPr lang="ko-KR" altLang="en-US" sz="3200" spc="600">
                <a:solidFill>
                  <a:srgbClr val="000000"/>
                </a:solidFill>
              </a:rPr>
              <a:t>프로젝트 개요</a:t>
            </a:r>
            <a:endParaRPr lang="ko-KR" altLang="en-US" sz="3200" spc="600">
              <a:solidFill>
                <a:srgbClr val="000000"/>
              </a:solidFill>
            </a:endParaRPr>
          </a:p>
        </p:txBody>
      </p:sp>
      <p:cxnSp>
        <p:nvCxnSpPr>
          <p:cNvPr id="28" name="직선 연결선 4"/>
          <p:cNvCxnSpPr/>
          <p:nvPr/>
        </p:nvCxnSpPr>
        <p:spPr>
          <a:xfrm rot="10800000" flipV="1">
            <a:off x="0" y="2337889"/>
            <a:ext cx="6096000" cy="127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405650" cy="545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CONTENT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0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1.</a:t>
            </a:r>
            <a:r>
              <a:rPr lang="ko-KR" altLang="en-US" sz="1100">
                <a:solidFill>
                  <a:schemeClr val="lt1"/>
                </a:solidFill>
              </a:rPr>
              <a:t>  팀원 소개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grpSp>
        <p:nvGrpSpPr>
          <p:cNvPr id="59" name="그룹 6"/>
          <p:cNvGrpSpPr/>
          <p:nvPr/>
        </p:nvGrpSpPr>
        <p:grpSpPr>
          <a:xfrm rot="0">
            <a:off x="3383117" y="1738079"/>
            <a:ext cx="6314293" cy="4838809"/>
            <a:chOff x="448576" y="439946"/>
            <a:chExt cx="5425767" cy="3921496"/>
          </a:xfrm>
        </p:grpSpPr>
        <p:sp>
          <p:nvSpPr>
            <p:cNvPr id="60" name="양쪽 모서리가 둥근 사각형 4"/>
            <p:cNvSpPr/>
            <p:nvPr/>
          </p:nvSpPr>
          <p:spPr>
            <a:xfrm rot="16200000">
              <a:off x="-731481" y="1620006"/>
              <a:ext cx="3921494" cy="1561379"/>
            </a:xfrm>
            <a:prstGeom prst="round2SameRect">
              <a:avLst>
                <a:gd name="adj1" fmla="val 7482"/>
                <a:gd name="adj2" fmla="val 0"/>
              </a:avLst>
            </a:prstGeom>
            <a:solidFill>
              <a:schemeClr val="bg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양쪽 모서리가 둥근 사각형 5"/>
            <p:cNvSpPr/>
            <p:nvPr/>
          </p:nvSpPr>
          <p:spPr>
            <a:xfrm rot="16200000">
              <a:off x="1981402" y="468501"/>
              <a:ext cx="3921496" cy="3864387"/>
            </a:xfrm>
            <a:prstGeom prst="round2SameRect">
              <a:avLst>
                <a:gd name="adj1" fmla="val 0"/>
                <a:gd name="adj2" fmla="val 61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그룹 8"/>
          <p:cNvGrpSpPr/>
          <p:nvPr/>
        </p:nvGrpSpPr>
        <p:grpSpPr>
          <a:xfrm rot="0">
            <a:off x="3383115" y="1738078"/>
            <a:ext cx="618940" cy="4838809"/>
            <a:chOff x="298579" y="270584"/>
            <a:chExt cx="531845" cy="4014257"/>
          </a:xfrm>
        </p:grpSpPr>
        <p:sp>
          <p:nvSpPr>
            <p:cNvPr id="63" name="양쪽 모서리가 둥근 사각형 9"/>
            <p:cNvSpPr/>
            <p:nvPr/>
          </p:nvSpPr>
          <p:spPr>
            <a:xfrm rot="16200000">
              <a:off x="-1442627" y="2011790"/>
              <a:ext cx="4014257" cy="531845"/>
            </a:xfrm>
            <a:prstGeom prst="round2SameRect">
              <a:avLst>
                <a:gd name="adj1" fmla="val 25263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292100" dist="38100" algn="l" rotWithShape="0">
                <a:srgbClr val="ffcccc">
                  <a:alpha val="1686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4" name="그룹 15"/>
            <p:cNvGrpSpPr/>
            <p:nvPr/>
          </p:nvGrpSpPr>
          <p:grpSpPr>
            <a:xfrm rot="0">
              <a:off x="456501" y="523875"/>
              <a:ext cx="216000" cy="157689"/>
              <a:chOff x="444218" y="523875"/>
              <a:chExt cx="216000" cy="157689"/>
            </a:xfrm>
          </p:grpSpPr>
          <p:sp>
            <p:nvSpPr>
              <p:cNvPr id="65" name="모서리가 둥근 직사각형 16"/>
              <p:cNvSpPr/>
              <p:nvPr/>
            </p:nvSpPr>
            <p:spPr>
              <a:xfrm>
                <a:off x="444218" y="523875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모서리가 둥근 직사각형 17"/>
              <p:cNvSpPr/>
              <p:nvPr/>
            </p:nvSpPr>
            <p:spPr>
              <a:xfrm>
                <a:off x="444218" y="593719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모서리가 둥근 직사각형 18"/>
              <p:cNvSpPr/>
              <p:nvPr/>
            </p:nvSpPr>
            <p:spPr>
              <a:xfrm>
                <a:off x="444218" y="663564"/>
                <a:ext cx="21600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68" name="표 21"/>
          <p:cNvGraphicFramePr>
            <a:graphicFrameLocks noGrp="1"/>
          </p:cNvGraphicFramePr>
          <p:nvPr/>
        </p:nvGraphicFramePr>
        <p:xfrm>
          <a:off x="3383113" y="2664379"/>
          <a:ext cx="618942" cy="643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942"/>
              </a:tblGrid>
              <a:tr h="643151">
                <a:tc>
                  <a:txBody>
                    <a:bodyPr vert="horz" lIns="0" tIns="0" rIns="0" bIns="0" anchor="t" anchorCtr="0"/>
                    <a:p>
                      <a:pPr algn="ctr" latinLnBrk="1">
                        <a:defRPr/>
                      </a:pPr>
                      <a:endParaRPr lang="ko-KR" altLang="en-US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ff999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99">
                        <a:alpha val="1686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표 22"/>
          <p:cNvGraphicFramePr>
            <a:graphicFrameLocks noGrp="1"/>
          </p:cNvGraphicFramePr>
          <p:nvPr/>
        </p:nvGraphicFramePr>
        <p:xfrm>
          <a:off x="3947684" y="2572048"/>
          <a:ext cx="1160048" cy="3090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048"/>
              </a:tblGrid>
              <a:tr h="77257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장형욱</a:t>
                      </a: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257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이동한</a:t>
                      </a:r>
                      <a:endParaRPr lang="ko-KR" altLang="en-US" sz="11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257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장성호</a:t>
                      </a:r>
                      <a:endParaRPr lang="ko-KR" altLang="en-US" sz="11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7257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1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5" name="그룹 98"/>
          <p:cNvGrpSpPr/>
          <p:nvPr/>
        </p:nvGrpSpPr>
        <p:grpSpPr>
          <a:xfrm rot="0">
            <a:off x="6002985" y="4170262"/>
            <a:ext cx="1205579" cy="1466632"/>
            <a:chOff x="5478634" y="3185282"/>
            <a:chExt cx="1035934" cy="1216712"/>
          </a:xfrm>
        </p:grpSpPr>
        <p:grpSp>
          <p:nvGrpSpPr>
            <p:cNvPr id="76" name="그룹 56"/>
            <p:cNvGrpSpPr/>
            <p:nvPr/>
          </p:nvGrpSpPr>
          <p:grpSpPr>
            <a:xfrm rot="0">
              <a:off x="5619810" y="3185282"/>
              <a:ext cx="753583" cy="753583"/>
              <a:chOff x="8788060" y="4168827"/>
              <a:chExt cx="1083168" cy="1083168"/>
            </a:xfrm>
          </p:grpSpPr>
          <p:sp>
            <p:nvSpPr>
              <p:cNvPr id="77" name="타원 57"/>
              <p:cNvSpPr/>
              <p:nvPr/>
            </p:nvSpPr>
            <p:spPr>
              <a:xfrm>
                <a:off x="8788060" y="4168827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78" name="그림 58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978075" y="4358843"/>
                <a:ext cx="703135" cy="703135"/>
              </a:xfrm>
              <a:prstGeom prst="rect">
                <a:avLst/>
              </a:prstGeom>
            </p:spPr>
          </p:pic>
        </p:grpSp>
        <p:sp>
          <p:nvSpPr>
            <p:cNvPr id="79" name="직사각형 66"/>
            <p:cNvSpPr/>
            <p:nvPr/>
          </p:nvSpPr>
          <p:spPr>
            <a:xfrm>
              <a:off x="5478634" y="3950961"/>
              <a:ext cx="1035933" cy="451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이동한 </a:t>
              </a:r>
              <a:endParaRPr lang="ko-KR" altLang="en-US" sz="10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>
                  <a:solidFill>
                    <a:srgbClr val="2b80dd"/>
                  </a:solidFill>
                </a:rPr>
                <a:t>백엔드</a:t>
              </a:r>
              <a:endParaRPr lang="ko-KR" altLang="en-US" sz="1000">
                <a:solidFill>
                  <a:srgbClr val="2b80dd"/>
                </a:solidFill>
              </a:endParaRPr>
            </a:p>
          </p:txBody>
        </p:sp>
      </p:grpSp>
      <p:grpSp>
        <p:nvGrpSpPr>
          <p:cNvPr id="80" name="그룹 96"/>
          <p:cNvGrpSpPr/>
          <p:nvPr/>
        </p:nvGrpSpPr>
        <p:grpSpPr>
          <a:xfrm rot="0">
            <a:off x="5910578" y="2061965"/>
            <a:ext cx="1205579" cy="1708028"/>
            <a:chOff x="5441045" y="1324520"/>
            <a:chExt cx="1035934" cy="1416974"/>
          </a:xfrm>
        </p:grpSpPr>
        <p:grpSp>
          <p:nvGrpSpPr>
            <p:cNvPr id="81" name="그룹 53"/>
            <p:cNvGrpSpPr/>
            <p:nvPr/>
          </p:nvGrpSpPr>
          <p:grpSpPr>
            <a:xfrm rot="0">
              <a:off x="5582225" y="1324520"/>
              <a:ext cx="753577" cy="753577"/>
              <a:chOff x="1593332" y="2172798"/>
              <a:chExt cx="1083168" cy="1083168"/>
            </a:xfrm>
          </p:grpSpPr>
          <p:sp>
            <p:nvSpPr>
              <p:cNvPr id="82" name="타원 54"/>
              <p:cNvSpPr/>
              <p:nvPr/>
            </p:nvSpPr>
            <p:spPr>
              <a:xfrm>
                <a:off x="1593332" y="2172798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83" name="그림 5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741655" y="2321121"/>
                <a:ext cx="786521" cy="786521"/>
              </a:xfrm>
              <a:prstGeom prst="rect">
                <a:avLst/>
              </a:prstGeom>
            </p:spPr>
          </p:pic>
        </p:grpSp>
        <p:sp>
          <p:nvSpPr>
            <p:cNvPr id="84" name="직사각형 67"/>
            <p:cNvSpPr/>
            <p:nvPr/>
          </p:nvSpPr>
          <p:spPr>
            <a:xfrm>
              <a:off x="5441045" y="2099346"/>
              <a:ext cx="1035933" cy="642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장형욱</a:t>
              </a:r>
              <a:endParaRPr lang="ko-KR" altLang="en-US" sz="10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>
                  <a:solidFill>
                    <a:srgbClr val="2b80dd"/>
                  </a:solidFill>
                </a:rPr>
                <a:t>팀장</a:t>
              </a:r>
              <a:endParaRPr lang="ko-KR" altLang="en-US" sz="1000">
                <a:solidFill>
                  <a:srgbClr val="2b80dd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>
                  <a:solidFill>
                    <a:srgbClr val="2b80dd"/>
                  </a:solidFill>
                </a:rPr>
                <a:t>백엔드</a:t>
              </a:r>
              <a:endParaRPr lang="ko-KR" altLang="en-US" sz="1000">
                <a:solidFill>
                  <a:srgbClr val="2b80dd"/>
                </a:solidFill>
              </a:endParaRPr>
            </a:p>
          </p:txBody>
        </p:sp>
      </p:grpSp>
      <p:grpSp>
        <p:nvGrpSpPr>
          <p:cNvPr id="90" name="그룹 74"/>
          <p:cNvGrpSpPr/>
          <p:nvPr/>
        </p:nvGrpSpPr>
        <p:grpSpPr>
          <a:xfrm rot="0">
            <a:off x="3518608" y="2799217"/>
            <a:ext cx="303576" cy="314439"/>
            <a:chOff x="3910875" y="2373680"/>
            <a:chExt cx="260858" cy="260858"/>
          </a:xfrm>
        </p:grpSpPr>
        <p:sp>
          <p:nvSpPr>
            <p:cNvPr id="91" name="타원 23"/>
            <p:cNvSpPr/>
            <p:nvPr/>
          </p:nvSpPr>
          <p:spPr>
            <a:xfrm>
              <a:off x="3910875" y="2373680"/>
              <a:ext cx="260858" cy="260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grpSp>
          <p:nvGrpSpPr>
            <p:cNvPr id="92" name="Group 20"/>
            <p:cNvGrpSpPr>
              <a:grpSpLocks noChangeAspect="1"/>
            </p:cNvGrpSpPr>
            <p:nvPr/>
          </p:nvGrpSpPr>
          <p:grpSpPr>
            <a:xfrm rot="0">
              <a:off x="3991294" y="2434905"/>
              <a:ext cx="98789" cy="134753"/>
              <a:chOff x="2597" y="4163"/>
              <a:chExt cx="217" cy="29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93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7" name="그룹 75"/>
          <p:cNvGrpSpPr/>
          <p:nvPr/>
        </p:nvGrpSpPr>
        <p:grpSpPr>
          <a:xfrm rot="0">
            <a:off x="3517992" y="3429000"/>
            <a:ext cx="303576" cy="314439"/>
            <a:chOff x="3910875" y="2373680"/>
            <a:chExt cx="260858" cy="260858"/>
          </a:xfrm>
        </p:grpSpPr>
        <p:sp>
          <p:nvSpPr>
            <p:cNvPr id="98" name="타원 76"/>
            <p:cNvSpPr/>
            <p:nvPr/>
          </p:nvSpPr>
          <p:spPr>
            <a:xfrm>
              <a:off x="3910875" y="2373680"/>
              <a:ext cx="260858" cy="260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grpSp>
          <p:nvGrpSpPr>
            <p:cNvPr id="99" name="Group 20"/>
            <p:cNvGrpSpPr>
              <a:grpSpLocks noChangeAspect="1"/>
            </p:cNvGrpSpPr>
            <p:nvPr/>
          </p:nvGrpSpPr>
          <p:grpSpPr>
            <a:xfrm rot="0">
              <a:off x="3991294" y="2434905"/>
              <a:ext cx="98789" cy="134753"/>
              <a:chOff x="2597" y="4163"/>
              <a:chExt cx="217" cy="29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0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4" name="그룹 82"/>
          <p:cNvGrpSpPr/>
          <p:nvPr/>
        </p:nvGrpSpPr>
        <p:grpSpPr>
          <a:xfrm rot="0">
            <a:off x="3517376" y="4058783"/>
            <a:ext cx="303576" cy="314439"/>
            <a:chOff x="3910875" y="2373680"/>
            <a:chExt cx="260858" cy="260858"/>
          </a:xfrm>
        </p:grpSpPr>
        <p:sp>
          <p:nvSpPr>
            <p:cNvPr id="105" name="타원 83"/>
            <p:cNvSpPr/>
            <p:nvPr/>
          </p:nvSpPr>
          <p:spPr>
            <a:xfrm>
              <a:off x="3910875" y="2373680"/>
              <a:ext cx="260858" cy="2608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</a:endParaRPr>
            </a:p>
          </p:txBody>
        </p:sp>
        <p:grpSp>
          <p:nvGrpSpPr>
            <p:cNvPr id="106" name="Group 20"/>
            <p:cNvGrpSpPr>
              <a:grpSpLocks noChangeAspect="1"/>
            </p:cNvGrpSpPr>
            <p:nvPr/>
          </p:nvGrpSpPr>
          <p:grpSpPr>
            <a:xfrm rot="0">
              <a:off x="3991294" y="2434905"/>
              <a:ext cx="98789" cy="134753"/>
              <a:chOff x="2597" y="4163"/>
              <a:chExt cx="217" cy="29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7" name="Freeform 22"/>
              <p:cNvSpPr>
                <a:spLocks noEditPoints="1"/>
              </p:cNvSpPr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3"/>
              <p:cNvSpPr>
                <a:spLocks noEditPoints="1"/>
              </p:cNvSpPr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4"/>
              <p:cNvSpPr>
                <a:spLocks noEditPoints="1"/>
              </p:cNvSpPr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 algn="ctr">
                  <a:defRPr/>
                </a:pPr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18" name="그룹 98"/>
          <p:cNvGrpSpPr/>
          <p:nvPr/>
        </p:nvGrpSpPr>
        <p:grpSpPr>
          <a:xfrm rot="0">
            <a:off x="7342455" y="2986317"/>
            <a:ext cx="1205579" cy="1698078"/>
            <a:chOff x="5478633" y="3185280"/>
            <a:chExt cx="1035934" cy="1408719"/>
          </a:xfrm>
        </p:grpSpPr>
        <p:grpSp>
          <p:nvGrpSpPr>
            <p:cNvPr id="119" name="그룹 56"/>
            <p:cNvGrpSpPr/>
            <p:nvPr/>
          </p:nvGrpSpPr>
          <p:grpSpPr>
            <a:xfrm rot="0">
              <a:off x="5619811" y="3185280"/>
              <a:ext cx="753583" cy="753583"/>
              <a:chOff x="8788060" y="4168827"/>
              <a:chExt cx="1083168" cy="1083168"/>
            </a:xfrm>
          </p:grpSpPr>
          <p:sp>
            <p:nvSpPr>
              <p:cNvPr id="120" name="타원 57"/>
              <p:cNvSpPr/>
              <p:nvPr/>
            </p:nvSpPr>
            <p:spPr>
              <a:xfrm>
                <a:off x="8788060" y="4168827"/>
                <a:ext cx="1083168" cy="108316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</a:endParaRPr>
              </a:p>
            </p:txBody>
          </p:sp>
          <p:pic>
            <p:nvPicPr>
              <p:cNvPr id="121" name="그림 5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978075" y="4358843"/>
                <a:ext cx="703135" cy="703135"/>
              </a:xfrm>
              <a:prstGeom prst="rect">
                <a:avLst/>
              </a:prstGeom>
            </p:spPr>
          </p:pic>
        </p:grpSp>
        <p:sp>
          <p:nvSpPr>
            <p:cNvPr id="122" name="직사각형 66"/>
            <p:cNvSpPr/>
            <p:nvPr/>
          </p:nvSpPr>
          <p:spPr>
            <a:xfrm>
              <a:off x="5478633" y="3950960"/>
              <a:ext cx="1035933" cy="6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장성호 </a:t>
              </a:r>
              <a:endParaRPr lang="ko-KR" altLang="en-US" sz="10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sz="1000">
                  <a:solidFill>
                    <a:srgbClr val="2b80dd"/>
                  </a:solidFill>
                </a:rPr>
                <a:t>프론트엔드</a:t>
              </a:r>
              <a:endParaRPr lang="ko-KR" altLang="en-US" sz="1000">
                <a:solidFill>
                  <a:srgbClr val="2b80dd"/>
                </a:solidFill>
              </a:endParaRPr>
            </a:p>
            <a:p>
              <a:pPr algn="ctr">
                <a:lnSpc>
                  <a:spcPct val="150000"/>
                </a:lnSpc>
                <a:defRPr/>
              </a:pPr>
              <a:endParaRPr lang="ko-KR" altLang="en-US" sz="1000" b="1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0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2.</a:t>
            </a:r>
            <a:r>
              <a:rPr lang="ko-KR" altLang="en-US" sz="1100">
                <a:solidFill>
                  <a:schemeClr val="lt1"/>
                </a:solidFill>
              </a:rPr>
              <a:t> 개발 일정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287789" y="390578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085633" y="393308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96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212121"/>
                </a:solidFill>
              </a:rPr>
              <a:t>12/6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~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12/9</a:t>
            </a:r>
            <a:endParaRPr lang="en-US" altLang="ko-KR" sz="1200" b="1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기획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주제 선정</a:t>
            </a:r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602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212121"/>
                </a:solidFill>
              </a:rPr>
              <a:t>12/10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~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12/13</a:t>
            </a:r>
            <a:endParaRPr lang="en-US" altLang="ko-KR" sz="1200" b="1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역할 분담 및 학습</a:t>
            </a:r>
            <a:endParaRPr lang="ko-KR" alt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60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212121"/>
                </a:solidFill>
              </a:rPr>
              <a:t>12/14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~</a:t>
            </a:r>
            <a:r>
              <a:rPr lang="ko-KR" altLang="en-US" sz="1200" b="1">
                <a:solidFill>
                  <a:srgbClr val="212121"/>
                </a:solidFill>
              </a:rPr>
              <a:t> </a:t>
            </a:r>
            <a:r>
              <a:rPr lang="en-US" altLang="ko-KR" sz="1200" b="1">
                <a:solidFill>
                  <a:srgbClr val="212121"/>
                </a:solidFill>
              </a:rPr>
              <a:t>12/17</a:t>
            </a:r>
            <a:endParaRPr lang="en-US" altLang="ko-KR" sz="1200" b="1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 및 로그인 구현</a:t>
            </a:r>
            <a:endParaRPr lang="ko-KR" alt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817156" y="4348507"/>
            <a:ext cx="1969812" cy="564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050" b="1">
                <a:solidFill>
                  <a:srgbClr val="212121"/>
                </a:solidFill>
              </a:rPr>
              <a:t>12/18</a:t>
            </a:r>
            <a:r>
              <a:rPr lang="ko-KR" altLang="en-US" sz="1050" b="1">
                <a:solidFill>
                  <a:srgbClr val="212121"/>
                </a:solidFill>
              </a:rPr>
              <a:t> </a:t>
            </a:r>
            <a:r>
              <a:rPr lang="en-US" altLang="ko-KR" sz="1050" b="1">
                <a:solidFill>
                  <a:srgbClr val="212121"/>
                </a:solidFill>
              </a:rPr>
              <a:t>~</a:t>
            </a:r>
            <a:r>
              <a:rPr lang="ko-KR" altLang="en-US" sz="1050" b="1">
                <a:solidFill>
                  <a:srgbClr val="212121"/>
                </a:solidFill>
              </a:rPr>
              <a:t> </a:t>
            </a:r>
            <a:r>
              <a:rPr lang="en-US" altLang="ko-KR" sz="1050" b="1">
                <a:solidFill>
                  <a:srgbClr val="212121"/>
                </a:solidFill>
              </a:rPr>
              <a:t>12/21</a:t>
            </a:r>
            <a:endParaRPr lang="en-US" altLang="ko-KR" sz="1050" b="1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및 관리자페이지 구현</a:t>
            </a:r>
            <a:endParaRPr lang="ko-KR" alt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150631" y="3080508"/>
            <a:ext cx="1969812" cy="603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212121"/>
                </a:solidFill>
              </a:rPr>
              <a:t>12/22~12/23</a:t>
            </a:r>
            <a:endParaRPr lang="en-US" altLang="ko-KR" sz="1200" b="1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키핑 시스템 구현</a:t>
            </a:r>
            <a:endParaRPr lang="ko-KR" alt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414746" y="4328040"/>
            <a:ext cx="1969812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>
                <a:solidFill>
                  <a:srgbClr val="212121"/>
                </a:solidFill>
              </a:rPr>
              <a:t>12/24~</a:t>
            </a:r>
            <a:endParaRPr lang="en-US" altLang="ko-KR" sz="1200" b="1">
              <a:solidFill>
                <a:srgbClr val="212121"/>
              </a:solidFill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최종 마무리 및 발표 준비</a:t>
            </a:r>
            <a:endParaRPr lang="ko-KR" alt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340257" y="1390244"/>
            <a:ext cx="2652256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anchor="ctr"/>
          <a:lstStyle/>
          <a:p>
            <a:pPr marL="0" lvl="1" algn="ctr">
              <a:lnSpc>
                <a:spcPct val="150000"/>
              </a:lnSpc>
              <a:defRPr/>
            </a:pPr>
            <a:r>
              <a:rPr lang="en-US" altLang="ko-KR" sz="1900" b="1">
                <a:solidFill>
                  <a:srgbClr val="212121"/>
                </a:solidFill>
                <a:effectLst/>
              </a:rPr>
              <a:t>12/28</a:t>
            </a:r>
            <a:endParaRPr lang="en-US" altLang="ko-KR" sz="1900" b="1">
              <a:solidFill>
                <a:srgbClr val="212121"/>
              </a:solidFill>
              <a:effectLst/>
            </a:endParaRPr>
          </a:p>
          <a:p>
            <a:pPr marL="0" lvl="1" algn="ctr">
              <a:lnSpc>
                <a:spcPct val="150000"/>
              </a:lnSpc>
              <a:defRPr/>
            </a:pPr>
            <a:endParaRPr lang="en-US" altLang="ko-KR" sz="700">
              <a:solidFill>
                <a:srgbClr val="212121"/>
              </a:solidFill>
              <a:effectLst/>
            </a:endParaRPr>
          </a:p>
          <a:p>
            <a:pPr marL="0" lvl="1" algn="ctr">
              <a:lnSpc>
                <a:spcPct val="150000"/>
              </a:lnSpc>
              <a:defRPr/>
            </a:pPr>
            <a:r>
              <a:rPr lang="ko-KR" altLang="en-US" sz="1400">
                <a:solidFill>
                  <a:srgbClr val="ff0000"/>
                </a:solidFill>
                <a:effectLst/>
              </a:rPr>
              <a:t>최종 발표</a:t>
            </a:r>
            <a:endParaRPr lang="ko-KR" altLang="en-US" sz="1400">
              <a:solidFill>
                <a:srgbClr val="ff0000"/>
              </a:solidFill>
              <a:effectLst/>
            </a:endParaRPr>
          </a:p>
        </p:txBody>
      </p:sp>
      <p:cxnSp>
        <p:nvCxnSpPr>
          <p:cNvPr id="52" name="꺾인 연결선 51"/>
          <p:cNvCxnSpPr>
            <a:stCxn id="51" idx="3"/>
            <a:endCxn id="28" idx="6"/>
          </p:cNvCxnSpPr>
          <p:nvPr/>
        </p:nvCxnSpPr>
        <p:spPr>
          <a:xfrm flipH="1">
            <a:off x="10880049" y="2037945"/>
            <a:ext cx="112464" cy="1966804"/>
          </a:xfrm>
          <a:prstGeom prst="bentConnector3">
            <a:avLst>
              <a:gd name="adj1" fmla="val -20326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36"/>
          <p:cNvSpPr/>
          <p:nvPr/>
        </p:nvSpPr>
        <p:spPr>
          <a:xfrm>
            <a:off x="6768126" y="393261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야놀자 야체 B"/>
              <a:ea typeface="야놀자 야체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0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3.</a:t>
            </a:r>
            <a:r>
              <a:rPr lang="ko-KR" altLang="en-US" sz="1100">
                <a:solidFill>
                  <a:schemeClr val="lt1"/>
                </a:solidFill>
              </a:rPr>
              <a:t> 현황 및 개선효과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74" name="직사각형 7"/>
          <p:cNvSpPr/>
          <p:nvPr/>
        </p:nvSpPr>
        <p:spPr>
          <a:xfrm>
            <a:off x="895590" y="305400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anchor="ctr"/>
          <a:lstStyle/>
          <a:p>
            <a:pPr>
              <a:defRPr/>
            </a:pPr>
            <a:r>
              <a:rPr lang="ko-KR" altLang="en-US" sz="1400">
                <a:solidFill>
                  <a:schemeClr val="lt1"/>
                </a:solidFill>
              </a:rPr>
              <a:t>시중에 있는 </a:t>
            </a:r>
            <a:r>
              <a:rPr lang="en-US" altLang="ko-KR" sz="1400">
                <a:solidFill>
                  <a:schemeClr val="lt1"/>
                </a:solidFill>
              </a:rPr>
              <a:t>Public Bar</a:t>
            </a:r>
            <a:r>
              <a:rPr lang="ko-KR" altLang="en-US" sz="1400">
                <a:solidFill>
                  <a:schemeClr val="lt1"/>
                </a:solidFill>
              </a:rPr>
              <a:t> 매장마다 수입해 오는 주류를 고객에게 판매를 하면서 남은 술 재고를 </a:t>
            </a:r>
            <a:r>
              <a:rPr lang="en-US" altLang="ko-KR" sz="1400">
                <a:solidFill>
                  <a:schemeClr val="lt1"/>
                </a:solidFill>
              </a:rPr>
              <a:t>Keep System</a:t>
            </a:r>
            <a:r>
              <a:rPr lang="ko-KR" altLang="en-US" sz="1400">
                <a:solidFill>
                  <a:schemeClr val="lt1"/>
                </a:solidFill>
              </a:rPr>
              <a:t> 중 </a:t>
            </a:r>
            <a:r>
              <a:rPr lang="en-US" altLang="ko-KR" sz="1400">
                <a:solidFill>
                  <a:schemeClr val="lt1"/>
                </a:solidFill>
              </a:rPr>
              <a:t>Analog </a:t>
            </a:r>
            <a:r>
              <a:rPr lang="ko-KR" altLang="en-US" sz="1400">
                <a:solidFill>
                  <a:schemeClr val="lt1"/>
                </a:solidFill>
              </a:rPr>
              <a:t>방식을 선호하고 있다</a:t>
            </a:r>
            <a:endParaRPr lang="ko-KR" altLang="en-US" sz="900">
              <a:solidFill>
                <a:schemeClr val="lt1"/>
              </a:solidFill>
            </a:endParaRPr>
          </a:p>
        </p:txBody>
      </p:sp>
      <p:sp>
        <p:nvSpPr>
          <p:cNvPr id="75" name="직사각형 24"/>
          <p:cNvSpPr/>
          <p:nvPr/>
        </p:nvSpPr>
        <p:spPr>
          <a:xfrm>
            <a:off x="1967723" y="1595543"/>
            <a:ext cx="2345055" cy="6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500" b="1">
                <a:solidFill>
                  <a:srgbClr val="ff0000"/>
                </a:solidFill>
              </a:rPr>
              <a:t>현황 및 문제점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  <p:sp>
        <p:nvSpPr>
          <p:cNvPr id="76" name="직사각형 25"/>
          <p:cNvSpPr/>
          <p:nvPr/>
        </p:nvSpPr>
        <p:spPr>
          <a:xfrm>
            <a:off x="7557134" y="1627528"/>
            <a:ext cx="2792730" cy="677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600" b="1">
                <a:solidFill>
                  <a:srgbClr val="0000ff"/>
                </a:solidFill>
              </a:rPr>
              <a:t>KYAS</a:t>
            </a:r>
            <a:r>
              <a:rPr lang="ko-KR" altLang="en-US" sz="2600" b="1">
                <a:solidFill>
                  <a:srgbClr val="0000ff"/>
                </a:solidFill>
              </a:rPr>
              <a:t>의 기대효과</a:t>
            </a:r>
            <a:endParaRPr lang="ko-KR" altLang="en-US" sz="2600" b="1">
              <a:solidFill>
                <a:srgbClr val="0000ff"/>
              </a:solidFill>
            </a:endParaRPr>
          </a:p>
        </p:txBody>
      </p:sp>
      <p:sp>
        <p:nvSpPr>
          <p:cNvPr id="77" name="직사각형 30"/>
          <p:cNvSpPr/>
          <p:nvPr/>
        </p:nvSpPr>
        <p:spPr>
          <a:xfrm>
            <a:off x="6551104" y="2425351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79999" anchor="ctr"/>
          <a:lstStyle/>
          <a:p>
            <a:pPr marL="177800" lvl="1" algn="ctr">
              <a:lnSpc>
                <a:spcPct val="150000"/>
              </a:lnSpc>
              <a:defRPr/>
            </a:pPr>
            <a:endParaRPr lang="ko-KR" altLang="en-US" sz="2400" b="1">
              <a:solidFill>
                <a:srgbClr val="424242"/>
              </a:solidFill>
            </a:endParaRPr>
          </a:p>
          <a:p>
            <a:pPr marL="177800" lvl="1" algn="ctr"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424242"/>
                </a:solidFill>
              </a:rPr>
              <a:t>재고 파악</a:t>
            </a:r>
            <a:endParaRPr lang="ko-KR" altLang="en-US" sz="2400" b="1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  <a:defRPr/>
            </a:pPr>
            <a:endParaRPr lang="en-US" altLang="ko-KR" sz="20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  <a:defRPr/>
            </a:pPr>
            <a:endParaRPr lang="ko-KR" altLang="en-US" sz="900">
              <a:solidFill>
                <a:srgbClr val="424242"/>
              </a:solidFill>
            </a:endParaRPr>
          </a:p>
        </p:txBody>
      </p:sp>
      <p:sp>
        <p:nvSpPr>
          <p:cNvPr id="78" name="직사각형 31"/>
          <p:cNvSpPr/>
          <p:nvPr/>
        </p:nvSpPr>
        <p:spPr>
          <a:xfrm>
            <a:off x="6551104" y="3789344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79999" anchor="ctr"/>
          <a:lstStyle/>
          <a:p>
            <a:pPr marL="177800" lvl="1" algn="ctr"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424242"/>
                </a:solidFill>
              </a:rPr>
              <a:t>고객과 신뢰감 상승</a:t>
            </a:r>
            <a:endParaRPr lang="ko-KR" altLang="en-US" sz="2400" b="1">
              <a:solidFill>
                <a:srgbClr val="424242"/>
              </a:solidFill>
            </a:endParaRPr>
          </a:p>
        </p:txBody>
      </p:sp>
      <p:sp>
        <p:nvSpPr>
          <p:cNvPr id="79" name="직사각형 32"/>
          <p:cNvSpPr/>
          <p:nvPr/>
        </p:nvSpPr>
        <p:spPr>
          <a:xfrm>
            <a:off x="6551104" y="5153337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79999" anchor="ctr"/>
          <a:lstStyle/>
          <a:p>
            <a:pPr marL="177800" lvl="1" algn="ctr">
              <a:lnSpc>
                <a:spcPct val="150000"/>
              </a:lnSpc>
              <a:defRPr/>
            </a:pPr>
            <a:r>
              <a:rPr lang="ko-KR" altLang="en-US" sz="2300" b="1">
                <a:solidFill>
                  <a:srgbClr val="424242"/>
                </a:solidFill>
              </a:rPr>
              <a:t>상품 리뷰를 통한 커뮤니케이션</a:t>
            </a:r>
            <a:r>
              <a:rPr lang="ko-KR" altLang="en-US" sz="2300">
                <a:solidFill>
                  <a:srgbClr val="424242"/>
                </a:solidFill>
              </a:rPr>
              <a:t> </a:t>
            </a:r>
            <a:endParaRPr lang="ko-KR" altLang="en-US" sz="2300">
              <a:solidFill>
                <a:srgbClr val="424242"/>
              </a:solidFill>
            </a:endParaRPr>
          </a:p>
        </p:txBody>
      </p:sp>
      <p:sp>
        <p:nvSpPr>
          <p:cNvPr id="80" name="직사각형 33"/>
          <p:cNvSpPr/>
          <p:nvPr/>
        </p:nvSpPr>
        <p:spPr>
          <a:xfrm>
            <a:off x="895590" y="441799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anchor="ctr"/>
          <a:lstStyle/>
          <a:p>
            <a:pPr>
              <a:defRPr/>
            </a:pPr>
            <a:r>
              <a:rPr lang="en-US" altLang="ko-KR" sz="1400">
                <a:solidFill>
                  <a:schemeClr val="lt1"/>
                </a:solidFill>
              </a:rPr>
              <a:t>Analog </a:t>
            </a:r>
            <a:r>
              <a:rPr lang="ko-KR" altLang="en-US" sz="1400">
                <a:solidFill>
                  <a:schemeClr val="lt1"/>
                </a:solidFill>
              </a:rPr>
              <a:t>방식중 </a:t>
            </a:r>
            <a:r>
              <a:rPr lang="en-US" altLang="ko-KR" sz="1400">
                <a:solidFill>
                  <a:schemeClr val="lt1"/>
                </a:solidFill>
              </a:rPr>
              <a:t>Nametag , </a:t>
            </a:r>
            <a:r>
              <a:rPr lang="ko-KR" altLang="en-US" sz="1400">
                <a:solidFill>
                  <a:schemeClr val="lt1"/>
                </a:solidFill>
              </a:rPr>
              <a:t>장부작성을 수기로 하여 누락 및 오류 발생을  하며 고객이 재고를 파악하는것 또한 어려움이 있으므로 직접 매장 방문해야하는 번거로움이 있다</a:t>
            </a:r>
            <a:r>
              <a:rPr lang="en-US" altLang="ko-KR" sz="1400">
                <a:solidFill>
                  <a:schemeClr val="lt1"/>
                </a:solidFill>
              </a:rPr>
              <a:t>.</a:t>
            </a:r>
            <a:endParaRPr lang="ko-KR" altLang="en-US" sz="900">
              <a:solidFill>
                <a:schemeClr val="lt1"/>
              </a:solidFill>
            </a:endParaRPr>
          </a:p>
        </p:txBody>
      </p:sp>
      <p:cxnSp>
        <p:nvCxnSpPr>
          <p:cNvPr id="82" name="직선 연결선 2"/>
          <p:cNvCxnSpPr>
            <a:stCxn id="74" idx="3"/>
            <a:endCxn id="78" idx="1"/>
          </p:cNvCxnSpPr>
          <p:nvPr/>
        </p:nvCxnSpPr>
        <p:spPr>
          <a:xfrm>
            <a:off x="5537200" y="3701701"/>
            <a:ext cx="1013904" cy="7353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37"/>
          <p:cNvCxnSpPr>
            <a:stCxn id="80" idx="3"/>
            <a:endCxn id="79" idx="1"/>
          </p:cNvCxnSpPr>
          <p:nvPr/>
        </p:nvCxnSpPr>
        <p:spPr>
          <a:xfrm>
            <a:off x="5537200" y="5065693"/>
            <a:ext cx="1013904" cy="7353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왼쪽 대괄호 39"/>
          <p:cNvSpPr/>
          <p:nvPr/>
        </p:nvSpPr>
        <p:spPr>
          <a:xfrm rot="1424790">
            <a:off x="5556380" y="5283873"/>
            <a:ext cx="64731" cy="184230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6" name="직선 연결선 42"/>
          <p:cNvCxnSpPr>
            <a:stCxn id="77" idx="1"/>
            <a:endCxn id="87" idx="0"/>
          </p:cNvCxnSpPr>
          <p:nvPr/>
        </p:nvCxnSpPr>
        <p:spPr>
          <a:xfrm flipH="1">
            <a:off x="6287436" y="3073052"/>
            <a:ext cx="263668" cy="8305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왼쪽 대괄호 46"/>
          <p:cNvSpPr/>
          <p:nvPr/>
        </p:nvSpPr>
        <p:spPr>
          <a:xfrm rot="1424790">
            <a:off x="6126701" y="3869816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8" name="직선 연결선 48"/>
          <p:cNvCxnSpPr>
            <a:stCxn id="85" idx="0"/>
            <a:endCxn id="87" idx="2"/>
          </p:cNvCxnSpPr>
          <p:nvPr/>
        </p:nvCxnSpPr>
        <p:spPr>
          <a:xfrm rot="5400000" flipH="1" flipV="1">
            <a:off x="5332305" y="4446040"/>
            <a:ext cx="1181824" cy="5355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0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4.</a:t>
            </a:r>
            <a:r>
              <a:rPr lang="ko-KR" altLang="en-US" sz="1100">
                <a:solidFill>
                  <a:schemeClr val="lt1"/>
                </a:solidFill>
              </a:rPr>
              <a:t> 프로젝트 소개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74" name="직사각형 7"/>
          <p:cNvSpPr/>
          <p:nvPr/>
        </p:nvSpPr>
        <p:spPr>
          <a:xfrm>
            <a:off x="889710" y="3054001"/>
            <a:ext cx="4647489" cy="2665355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9" anchor="ctr"/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chemeClr val="lt1"/>
                </a:solidFill>
              </a:rPr>
              <a:t>Maven</a:t>
            </a:r>
            <a:r>
              <a:rPr lang="ko-KR" altLang="en-US" sz="1400">
                <a:solidFill>
                  <a:schemeClr val="lt1"/>
                </a:solidFill>
              </a:rPr>
              <a:t> 기반 </a:t>
            </a:r>
            <a:r>
              <a:rPr lang="en-US" altLang="ko-KR" sz="1400">
                <a:solidFill>
                  <a:schemeClr val="lt1"/>
                </a:solidFill>
              </a:rPr>
              <a:t>Spring Framework</a:t>
            </a:r>
            <a:r>
              <a:rPr lang="ko-KR" altLang="en-US" sz="1400">
                <a:solidFill>
                  <a:schemeClr val="lt1"/>
                </a:solidFill>
              </a:rPr>
              <a:t>를 이용한 </a:t>
            </a:r>
            <a:r>
              <a:rPr lang="en-US" altLang="ko-KR" sz="1400">
                <a:solidFill>
                  <a:schemeClr val="lt1"/>
                </a:solidFill>
              </a:rPr>
              <a:t>Web App</a:t>
            </a:r>
            <a:endParaRPr lang="en-US" altLang="ko-KR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altLang="ko-KR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chemeClr val="lt1"/>
                </a:solidFill>
              </a:rPr>
              <a:t>MVC</a:t>
            </a:r>
            <a:r>
              <a:rPr lang="ko-KR" altLang="en-US" sz="1400">
                <a:solidFill>
                  <a:schemeClr val="lt1"/>
                </a:solidFill>
              </a:rPr>
              <a:t> 패턴 모델링</a:t>
            </a:r>
            <a:endParaRPr lang="ko-KR" altLang="en-US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chemeClr val="lt1"/>
                </a:solidFill>
              </a:rPr>
              <a:t>Oracle11g </a:t>
            </a:r>
            <a:r>
              <a:rPr lang="ko-KR" altLang="en-US" sz="1400">
                <a:solidFill>
                  <a:schemeClr val="lt1"/>
                </a:solidFill>
              </a:rPr>
              <a:t>이용한 </a:t>
            </a:r>
            <a:r>
              <a:rPr lang="en-US" altLang="ko-KR" sz="1400">
                <a:solidFill>
                  <a:schemeClr val="lt1"/>
                </a:solidFill>
              </a:rPr>
              <a:t>Database </a:t>
            </a:r>
            <a:r>
              <a:rPr lang="ko-KR" altLang="en-US" sz="1400">
                <a:solidFill>
                  <a:schemeClr val="lt1"/>
                </a:solidFill>
              </a:rPr>
              <a:t>관리</a:t>
            </a:r>
            <a:endParaRPr lang="ko-KR" altLang="en-US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ko-KR" altLang="en-US" sz="1400">
              <a:solidFill>
                <a:schemeClr val="lt1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 sz="1400">
                <a:solidFill>
                  <a:schemeClr val="lt1"/>
                </a:solidFill>
              </a:rPr>
              <a:t>Git</a:t>
            </a:r>
            <a:r>
              <a:rPr lang="ko-KR" altLang="en-US" sz="1400">
                <a:solidFill>
                  <a:schemeClr val="lt1"/>
                </a:solidFill>
              </a:rPr>
              <a:t>을 이용한 형상관리</a:t>
            </a:r>
            <a:endParaRPr lang="ko-KR" altLang="en-US" sz="1400">
              <a:solidFill>
                <a:schemeClr val="lt1"/>
              </a:solidFill>
            </a:endParaRPr>
          </a:p>
        </p:txBody>
      </p:sp>
      <p:sp>
        <p:nvSpPr>
          <p:cNvPr id="85" name="왼쪽 대괄호 39"/>
          <p:cNvSpPr/>
          <p:nvPr/>
        </p:nvSpPr>
        <p:spPr>
          <a:xfrm rot="1424790">
            <a:off x="5556380" y="5283873"/>
            <a:ext cx="64731" cy="184230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왼쪽 대괄호 46"/>
          <p:cNvSpPr/>
          <p:nvPr/>
        </p:nvSpPr>
        <p:spPr>
          <a:xfrm rot="1424790">
            <a:off x="6126701" y="3869816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5673" y="1843638"/>
            <a:ext cx="4271380" cy="4464380"/>
          </a:xfrm>
          <a:prstGeom prst="rect">
            <a:avLst/>
          </a:prstGeom>
          <a:effectLst>
            <a:glow rad="63500">
              <a:schemeClr val="accent5">
                <a:satMod val="175000"/>
                <a:alpha val="50000"/>
              </a:schemeClr>
            </a:glow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76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 marL="0" lvl="1">
              <a:lnSpc>
                <a:spcPct val="150000"/>
              </a:lnSpc>
              <a:defRPr/>
            </a:pPr>
            <a:r>
              <a:rPr lang="en-US" altLang="ko-KR" sz="1000">
                <a:solidFill>
                  <a:schemeClr val="lt1"/>
                </a:solidFill>
              </a:rPr>
              <a:t>5.  Workflow</a:t>
            </a:r>
            <a:endParaRPr lang="en-US" altLang="ko-KR" sz="10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2256" y="2492375"/>
            <a:ext cx="1079500" cy="1873250"/>
          </a:xfrm>
          <a:prstGeom prst="rect">
            <a:avLst/>
          </a:prstGeom>
        </p:spPr>
      </p:pic>
      <p:sp>
        <p:nvSpPr>
          <p:cNvPr id="58" name=""/>
          <p:cNvSpPr txBox="1"/>
          <p:nvPr/>
        </p:nvSpPr>
        <p:spPr>
          <a:xfrm>
            <a:off x="1095618" y="1981932"/>
            <a:ext cx="1660769" cy="367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web browser</a:t>
            </a:r>
            <a:endParaRPr lang="en-US" altLang="ko-KR"/>
          </a:p>
        </p:txBody>
      </p:sp>
      <p:cxnSp>
        <p:nvCxnSpPr>
          <p:cNvPr id="60" name=""/>
          <p:cNvCxnSpPr/>
          <p:nvPr/>
        </p:nvCxnSpPr>
        <p:spPr>
          <a:xfrm flipV="1">
            <a:off x="2856206" y="3276969"/>
            <a:ext cx="748627" cy="12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0800000">
            <a:off x="2848607" y="3734514"/>
            <a:ext cx="758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 txBox="1"/>
          <p:nvPr/>
        </p:nvSpPr>
        <p:spPr>
          <a:xfrm>
            <a:off x="2969112" y="2897552"/>
            <a:ext cx="757116" cy="3673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요청</a:t>
            </a: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2974241" y="3748453"/>
            <a:ext cx="683846" cy="3661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응답</a:t>
            </a:r>
            <a:endParaRPr lang="ko-KR" altLang="en-US"/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6668" y="2128226"/>
            <a:ext cx="1439573" cy="626812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35720" y="3931871"/>
            <a:ext cx="1427559" cy="557334"/>
          </a:xfrm>
          <a:prstGeom prst="rect">
            <a:avLst/>
          </a:prstGeom>
        </p:spPr>
      </p:pic>
      <p:cxnSp>
        <p:nvCxnSpPr>
          <p:cNvPr id="66" name=""/>
          <p:cNvCxnSpPr/>
          <p:nvPr/>
        </p:nvCxnSpPr>
        <p:spPr>
          <a:xfrm rot="16200000">
            <a:off x="4549829" y="3299368"/>
            <a:ext cx="6622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"/>
          <p:cNvSpPr txBox="1"/>
          <p:nvPr/>
        </p:nvSpPr>
        <p:spPr>
          <a:xfrm>
            <a:off x="3853473" y="3174242"/>
            <a:ext cx="1013558" cy="3385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결과화면</a:t>
            </a:r>
            <a:endParaRPr lang="ko-KR" altLang="en-US" sz="1600"/>
          </a:p>
        </p:txBody>
      </p:sp>
      <p:cxnSp>
        <p:nvCxnSpPr>
          <p:cNvPr id="68" name=""/>
          <p:cNvCxnSpPr/>
          <p:nvPr/>
        </p:nvCxnSpPr>
        <p:spPr>
          <a:xfrm rot="16200000" flipH="1">
            <a:off x="4954226" y="329394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 txBox="1"/>
          <p:nvPr/>
        </p:nvSpPr>
        <p:spPr>
          <a:xfrm>
            <a:off x="5309331" y="3178663"/>
            <a:ext cx="805962" cy="3341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전달</a:t>
            </a:r>
            <a:endParaRPr lang="ko-KR" altLang="en-US" sz="1600"/>
          </a:p>
        </p:txBody>
      </p:sp>
      <p:cxnSp>
        <p:nvCxnSpPr>
          <p:cNvPr id="70" name=""/>
          <p:cNvCxnSpPr/>
          <p:nvPr/>
        </p:nvCxnSpPr>
        <p:spPr>
          <a:xfrm>
            <a:off x="6358548" y="2262797"/>
            <a:ext cx="7327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"/>
          <p:cNvSpPr txBox="1"/>
          <p:nvPr/>
        </p:nvSpPr>
        <p:spPr>
          <a:xfrm>
            <a:off x="6334124" y="1819519"/>
            <a:ext cx="720480" cy="3598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호출</a:t>
            </a:r>
            <a:endParaRPr lang="ko-KR" altLang="en-US"/>
          </a:p>
        </p:txBody>
      </p:sp>
      <p:cxnSp>
        <p:nvCxnSpPr>
          <p:cNvPr id="72" name=""/>
          <p:cNvCxnSpPr/>
          <p:nvPr/>
        </p:nvCxnSpPr>
        <p:spPr>
          <a:xfrm rot="10800000">
            <a:off x="6357851" y="2677990"/>
            <a:ext cx="700885" cy="10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 txBox="1"/>
          <p:nvPr/>
        </p:nvSpPr>
        <p:spPr>
          <a:xfrm>
            <a:off x="6517297" y="2800105"/>
            <a:ext cx="732692" cy="3602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결과</a:t>
            </a:r>
            <a:endParaRPr lang="ko-KR" altLang="en-US"/>
          </a:p>
        </p:txBody>
      </p:sp>
      <p:cxnSp>
        <p:nvCxnSpPr>
          <p:cNvPr id="74" name=""/>
          <p:cNvCxnSpPr/>
          <p:nvPr/>
        </p:nvCxnSpPr>
        <p:spPr>
          <a:xfrm>
            <a:off x="6095999" y="2873375"/>
            <a:ext cx="1017385" cy="1017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"/>
          <p:cNvSpPr txBox="1"/>
          <p:nvPr/>
        </p:nvSpPr>
        <p:spPr>
          <a:xfrm>
            <a:off x="7958259" y="2494817"/>
            <a:ext cx="277054" cy="36077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39134" y="2233978"/>
            <a:ext cx="1264876" cy="582735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80166" y="4043484"/>
            <a:ext cx="1264627" cy="494811"/>
          </a:xfrm>
          <a:prstGeom prst="rect">
            <a:avLst/>
          </a:prstGeom>
        </p:spPr>
      </p:pic>
      <p:sp>
        <p:nvSpPr>
          <p:cNvPr id="79" name=""/>
          <p:cNvSpPr txBox="1"/>
          <p:nvPr/>
        </p:nvSpPr>
        <p:spPr>
          <a:xfrm>
            <a:off x="7616336" y="4692894"/>
            <a:ext cx="1306633" cy="3629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value </a:t>
            </a:r>
            <a:r>
              <a:rPr lang="ko-KR" altLang="en-US"/>
              <a:t>값</a:t>
            </a:r>
            <a:endParaRPr lang="ko-KR" altLang="en-US"/>
          </a:p>
        </p:txBody>
      </p:sp>
      <p:cxnSp>
        <p:nvCxnSpPr>
          <p:cNvPr id="80" name=""/>
          <p:cNvCxnSpPr/>
          <p:nvPr/>
        </p:nvCxnSpPr>
        <p:spPr>
          <a:xfrm>
            <a:off x="6273066" y="4277702"/>
            <a:ext cx="830385" cy="122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"/>
          <p:cNvSpPr txBox="1"/>
          <p:nvPr/>
        </p:nvSpPr>
        <p:spPr>
          <a:xfrm>
            <a:off x="6309701" y="4355855"/>
            <a:ext cx="867019" cy="3666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참조</a:t>
            </a:r>
            <a:endParaRPr lang="ko-KR" altLang="en-US"/>
          </a:p>
        </p:txBody>
      </p:sp>
      <p:sp>
        <p:nvSpPr>
          <p:cNvPr id="82" name=""/>
          <p:cNvSpPr txBox="1"/>
          <p:nvPr/>
        </p:nvSpPr>
        <p:spPr>
          <a:xfrm>
            <a:off x="6285279" y="3630490"/>
            <a:ext cx="683845" cy="3585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생성</a:t>
            </a:r>
            <a:endParaRPr lang="ko-KR" altLang="en-US"/>
          </a:p>
        </p:txBody>
      </p:sp>
      <p:cxnSp>
        <p:nvCxnSpPr>
          <p:cNvPr id="84" name=""/>
          <p:cNvCxnSpPr/>
          <p:nvPr/>
        </p:nvCxnSpPr>
        <p:spPr>
          <a:xfrm>
            <a:off x="9162073" y="2299432"/>
            <a:ext cx="6977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"/>
          <p:cNvSpPr txBox="1"/>
          <p:nvPr/>
        </p:nvSpPr>
        <p:spPr>
          <a:xfrm>
            <a:off x="9196021" y="1936261"/>
            <a:ext cx="635000" cy="3668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SQL</a:t>
            </a:r>
            <a:endParaRPr lang="en-US" altLang="ko-KR"/>
          </a:p>
        </p:txBody>
      </p:sp>
      <p:cxnSp>
        <p:nvCxnSpPr>
          <p:cNvPr id="86" name=""/>
          <p:cNvCxnSpPr/>
          <p:nvPr/>
        </p:nvCxnSpPr>
        <p:spPr>
          <a:xfrm rot="10800000">
            <a:off x="9196867" y="2739047"/>
            <a:ext cx="6490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"/>
          <p:cNvSpPr txBox="1"/>
          <p:nvPr/>
        </p:nvSpPr>
        <p:spPr>
          <a:xfrm>
            <a:off x="9217513" y="2744176"/>
            <a:ext cx="720480" cy="3590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결과</a:t>
            </a:r>
            <a:endParaRPr lang="ko-KR" altLang="en-US"/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35334" y="2434980"/>
            <a:ext cx="933450" cy="1988038"/>
          </a:xfrm>
          <a:prstGeom prst="rect">
            <a:avLst/>
          </a:prstGeom>
        </p:spPr>
      </p:pic>
      <p:sp>
        <p:nvSpPr>
          <p:cNvPr id="89" name=""/>
          <p:cNvSpPr txBox="1"/>
          <p:nvPr/>
        </p:nvSpPr>
        <p:spPr>
          <a:xfrm>
            <a:off x="10161953" y="1994632"/>
            <a:ext cx="964712" cy="3656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DBMS</a:t>
            </a:r>
            <a:endParaRPr lang="en-US" altLang="ko-KR"/>
          </a:p>
        </p:txBody>
      </p:sp>
      <p:sp>
        <p:nvSpPr>
          <p:cNvPr id="90" name=""/>
          <p:cNvSpPr/>
          <p:nvPr/>
        </p:nvSpPr>
        <p:spPr>
          <a:xfrm>
            <a:off x="3830759" y="1676643"/>
            <a:ext cx="5165481" cy="35657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46785" y="1262672"/>
            <a:ext cx="2644898" cy="437173"/>
          </a:xfrm>
          <a:prstGeom prst="rect">
            <a:avLst/>
          </a:prstGeom>
        </p:spPr>
      </p:pic>
      <p:sp>
        <p:nvSpPr>
          <p:cNvPr id="92" name=""/>
          <p:cNvSpPr txBox="1"/>
          <p:nvPr/>
        </p:nvSpPr>
        <p:spPr>
          <a:xfrm>
            <a:off x="7479829" y="2565398"/>
            <a:ext cx="1222962" cy="2901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solidFill>
                  <a:srgbClr val="f2f2f2"/>
                </a:solidFill>
              </a:rPr>
              <a:t>(JavaBean)</a:t>
            </a:r>
            <a:endParaRPr lang="en-US" altLang="ko-KR" sz="1300" b="1">
              <a:solidFill>
                <a:srgbClr val="f2f2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405650" cy="545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CONTENT</a:t>
            </a:r>
            <a:endParaRPr lang="en-US" altLang="ko-KR" sz="2000" b="1">
              <a:solidFill>
                <a:schemeClr val="bg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04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</a:rPr>
              <a:t>프로젝트 개요</a:t>
            </a:r>
            <a:endParaRPr lang="ko-KR" altLang="en-US" sz="160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lt1"/>
                </a:solidFill>
              </a:rPr>
              <a:t>6.</a:t>
            </a:r>
            <a:r>
              <a:rPr lang="ko-KR" altLang="en-US" sz="1100">
                <a:solidFill>
                  <a:schemeClr val="lt1"/>
                </a:solidFill>
              </a:rPr>
              <a:t>  개발 환경</a:t>
            </a:r>
            <a:endParaRPr lang="ko-KR" altLang="en-US" sz="1100">
              <a:solidFill>
                <a:schemeClr val="lt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23" name="직사각형 7"/>
          <p:cNvSpPr/>
          <p:nvPr/>
        </p:nvSpPr>
        <p:spPr>
          <a:xfrm>
            <a:off x="11622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7" name="직사각형 13"/>
          <p:cNvSpPr/>
          <p:nvPr/>
        </p:nvSpPr>
        <p:spPr>
          <a:xfrm>
            <a:off x="36424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직사각형 17"/>
          <p:cNvSpPr/>
          <p:nvPr/>
        </p:nvSpPr>
        <p:spPr>
          <a:xfrm>
            <a:off x="61226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직사각형 17"/>
          <p:cNvSpPr/>
          <p:nvPr/>
        </p:nvSpPr>
        <p:spPr>
          <a:xfrm>
            <a:off x="8618821" y="246105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5413" y="2392023"/>
            <a:ext cx="879267" cy="1556545"/>
          </a:xfrm>
          <a:prstGeom prst="rect">
            <a:avLst/>
          </a:prstGeom>
        </p:spPr>
      </p:pic>
      <p:pic>
        <p:nvPicPr>
          <p:cNvPr id="1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07725" y="3017163"/>
            <a:ext cx="1111307" cy="1117657"/>
          </a:xfrm>
          <a:prstGeom prst="rect">
            <a:avLst/>
          </a:prstGeom>
        </p:spPr>
      </p:pic>
      <p:pic>
        <p:nvPicPr>
          <p:cNvPr id="14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5042" y="4220715"/>
            <a:ext cx="1805715" cy="563648"/>
          </a:xfrm>
          <a:prstGeom prst="rect">
            <a:avLst/>
          </a:prstGeom>
        </p:spPr>
      </p:pic>
      <p:pic>
        <p:nvPicPr>
          <p:cNvPr id="14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91231" y="2646421"/>
            <a:ext cx="1801517" cy="900758"/>
          </a:xfrm>
          <a:prstGeom prst="rect">
            <a:avLst/>
          </a:prstGeom>
        </p:spPr>
      </p:pic>
      <p:pic>
        <p:nvPicPr>
          <p:cNvPr id="14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67500" y="4258027"/>
            <a:ext cx="1104900" cy="1066800"/>
          </a:xfrm>
          <a:prstGeom prst="rect">
            <a:avLst/>
          </a:prstGeom>
        </p:spPr>
      </p:pic>
      <p:pic>
        <p:nvPicPr>
          <p:cNvPr id="14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26979" y="4545424"/>
            <a:ext cx="1447800" cy="812800"/>
          </a:xfrm>
          <a:prstGeom prst="rect">
            <a:avLst/>
          </a:prstGeom>
        </p:spPr>
      </p:pic>
      <p:pic>
        <p:nvPicPr>
          <p:cNvPr id="14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16793" y="2737202"/>
            <a:ext cx="1689100" cy="501649"/>
          </a:xfrm>
          <a:prstGeom prst="rect">
            <a:avLst/>
          </a:prstGeom>
        </p:spPr>
      </p:pic>
      <p:pic>
        <p:nvPicPr>
          <p:cNvPr id="15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648199" y="4310239"/>
            <a:ext cx="1181100" cy="495300"/>
          </a:xfrm>
          <a:prstGeom prst="rect">
            <a:avLst/>
          </a:prstGeom>
        </p:spPr>
      </p:pic>
      <p:pic>
        <p:nvPicPr>
          <p:cNvPr id="15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390216" y="3429000"/>
            <a:ext cx="1612900" cy="831849"/>
          </a:xfrm>
          <a:prstGeom prst="rect">
            <a:avLst/>
          </a:prstGeom>
        </p:spPr>
      </p:pic>
      <p:pic>
        <p:nvPicPr>
          <p:cNvPr id="15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732506" y="3547298"/>
            <a:ext cx="1166283" cy="924427"/>
          </a:xfrm>
          <a:prstGeom prst="rect">
            <a:avLst/>
          </a:prstGeom>
        </p:spPr>
      </p:pic>
      <p:pic>
        <p:nvPicPr>
          <p:cNvPr id="154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398653" y="4778154"/>
            <a:ext cx="947089" cy="791894"/>
          </a:xfrm>
          <a:prstGeom prst="rect">
            <a:avLst/>
          </a:prstGeom>
        </p:spPr>
      </p:pic>
      <p:pic>
        <p:nvPicPr>
          <p:cNvPr id="156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807333" y="2698398"/>
            <a:ext cx="1835149" cy="1073150"/>
          </a:xfrm>
          <a:prstGeom prst="rect">
            <a:avLst/>
          </a:prstGeom>
        </p:spPr>
      </p:pic>
      <p:pic>
        <p:nvPicPr>
          <p:cNvPr id="157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56251" y="4176536"/>
            <a:ext cx="1784350" cy="692149"/>
          </a:xfrm>
          <a:prstGeom prst="rect">
            <a:avLst/>
          </a:prstGeom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097669" y="4930002"/>
            <a:ext cx="1419106" cy="597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418</ep:Words>
  <ep:PresentationFormat>와이드스크린</ep:PresentationFormat>
  <ep:Paragraphs>182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2017-10-09T06:24:25.000</dcterms:created>
  <dc:creator>요청사항</dc:creator>
  <cp:lastModifiedBy>jangsh</cp:lastModifiedBy>
  <dcterms:modified xsi:type="dcterms:W3CDTF">2021-12-27T14:26:39.168</dcterms:modified>
  <cp:revision>194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